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handoutMasterIdLst>
    <p:handoutMasterId r:id="rId45"/>
  </p:handoutMasterIdLst>
  <p:sldIdLst>
    <p:sldId id="256" r:id="rId2"/>
    <p:sldId id="259" r:id="rId3"/>
    <p:sldId id="260" r:id="rId4"/>
    <p:sldId id="261" r:id="rId5"/>
    <p:sldId id="262" r:id="rId6"/>
    <p:sldId id="278" r:id="rId7"/>
    <p:sldId id="263" r:id="rId8"/>
    <p:sldId id="266" r:id="rId9"/>
    <p:sldId id="264" r:id="rId10"/>
    <p:sldId id="267" r:id="rId11"/>
    <p:sldId id="265" r:id="rId12"/>
    <p:sldId id="257" r:id="rId13"/>
    <p:sldId id="279" r:id="rId14"/>
    <p:sldId id="258" r:id="rId15"/>
    <p:sldId id="268" r:id="rId16"/>
    <p:sldId id="270" r:id="rId17"/>
    <p:sldId id="273" r:id="rId18"/>
    <p:sldId id="275" r:id="rId19"/>
    <p:sldId id="276" r:id="rId20"/>
    <p:sldId id="277" r:id="rId21"/>
    <p:sldId id="280" r:id="rId22"/>
    <p:sldId id="281" r:id="rId23"/>
    <p:sldId id="282" r:id="rId24"/>
    <p:sldId id="283" r:id="rId25"/>
    <p:sldId id="284" r:id="rId26"/>
    <p:sldId id="285" r:id="rId27"/>
    <p:sldId id="286" r:id="rId28"/>
    <p:sldId id="289" r:id="rId29"/>
    <p:sldId id="290" r:id="rId30"/>
    <p:sldId id="287" r:id="rId31"/>
    <p:sldId id="288" r:id="rId32"/>
    <p:sldId id="291" r:id="rId33"/>
    <p:sldId id="293" r:id="rId34"/>
    <p:sldId id="292" r:id="rId35"/>
    <p:sldId id="294" r:id="rId36"/>
    <p:sldId id="269" r:id="rId37"/>
    <p:sldId id="295" r:id="rId38"/>
    <p:sldId id="296" r:id="rId39"/>
    <p:sldId id="297" r:id="rId40"/>
    <p:sldId id="298" r:id="rId41"/>
    <p:sldId id="271" r:id="rId42"/>
    <p:sldId id="27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377"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18066"/>
    </p:cViewPr>
  </p:outlineViewPr>
  <p:notesTextViewPr>
    <p:cViewPr>
      <p:scale>
        <a:sx n="100" d="100"/>
        <a:sy n="100" d="100"/>
      </p:scale>
      <p:origin x="0" y="0"/>
    </p:cViewPr>
  </p:notesTextViewPr>
  <p:sorterViewPr>
    <p:cViewPr>
      <p:scale>
        <a:sx n="66" d="100"/>
        <a:sy n="66" d="100"/>
      </p:scale>
      <p:origin x="0" y="546"/>
    </p:cViewPr>
  </p:sorterViewPr>
  <p:notesViewPr>
    <p:cSldViewPr>
      <p:cViewPr varScale="1">
        <p:scale>
          <a:sx n="69" d="100"/>
          <a:sy n="69" d="100"/>
        </p:scale>
        <p:origin x="-33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75387-4311-40FD-B5C7-058672E04BA2}" type="datetimeFigureOut">
              <a:rPr lang="en-US" smtClean="0"/>
              <a:pPr/>
              <a:t>11/18/2024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63B08B-C522-4037-AC29-67E4FEE19AC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8887F-DFD6-485C-81D8-A9DB141E6C75}" type="datetimeFigureOut">
              <a:rPr lang="en-US" smtClean="0"/>
              <a:pPr/>
              <a:t>11/18/2024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31C5-9B74-4186-83AB-D72F312E9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Peace and Good !! My name</a:t>
            </a:r>
            <a:r>
              <a:rPr lang="en-US" baseline="0" dirty="0"/>
              <a:t> is Jean D’Onofrio, and I’ve been a professed Secular Franciscan since 1997.  Along my Franciscan journey, one of the tools that the Lord has helped me to learn has been that of being a good listener.  Those who know me well, will say that I am still in the process of learning that !  </a:t>
            </a:r>
          </a:p>
          <a:p>
            <a:r>
              <a:rPr lang="en-US" baseline="0" dirty="0"/>
              <a:t>However, before we can presume to really HEAR our young adults, each other, and our inner selves, I would like to start this session with some exploration in listening to our good and gracious God.</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was envisioned to be a two person exercise; however, t</a:t>
            </a:r>
            <a:r>
              <a:rPr lang="en-US" dirty="0"/>
              <a:t>ake 2 minutes to process these, and if</a:t>
            </a:r>
            <a:r>
              <a:rPr lang="en-US" baseline="0" dirty="0"/>
              <a:t> possible, share your answers with another person, if not jot down your answers.  If you can share with another, each person gets 90 seconds to share. That’s it- just share, no time to give advice! Just LISTEN!  READ SLIDE</a:t>
            </a:r>
          </a:p>
          <a:p>
            <a:endParaRPr lang="en-US" baseline="0"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From the foundation of hearing our God, and having reflected on some personal experiences of being heard, or not,  and knowing for ourselves the importance of being heard, we continue.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Unfortunately, most of what occurs when we share our hurts and pains ends up being either “ I told you so”, “ That wasn’t so bad”, “ Hey, I have it worse”, “ Oh, that’s nothing, a year ago this happened to me”, “ You know, you could fix that situation if you changed what you are doing wrong”.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would like now to explore some techniques for Reflective/ Active/ Empathetic Listening.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material is from a Rockville Centre Diocesan Catholic Health Services program for Spiritual Care Companions which I completed in 2011. Much of it was written by Carol </a:t>
            </a:r>
            <a:r>
              <a:rPr lang="en-US" baseline="0" dirty="0" err="1"/>
              <a:t>Cella</a:t>
            </a:r>
            <a:r>
              <a:rPr lang="en-US" baseline="0" dirty="0"/>
              <a:t> who actively presents workshops on this topic and has  currently has published the workshop in book form. She can be reached at www.embracecaretaking.com if you are interested in more information on this topic, to sign up for her monthly blog or to request her to present workshops. </a:t>
            </a:r>
            <a:endParaRPr lang="en-US" dirty="0"/>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Reflective Listening is useful to create a climate</a:t>
            </a:r>
            <a:r>
              <a:rPr lang="en-US" baseline="0" dirty="0"/>
              <a:t> of warmth and welcome.  It is helpful when another is experiencing a difficulty or problem.  It is a way to handle another’s anger or resistance, or to settle disputes or to conduct a difficult conversation with another. Giving feedback by reiterating what was said helps the listener check for accuracy. Reflective listening ….Read Slide..</a:t>
            </a:r>
          </a:p>
          <a:p>
            <a:r>
              <a:rPr lang="en-US" baseline="0" dirty="0"/>
              <a:t>  Looking at the last bullet item, for me this was the key! I am a “Fixer” by nature, and as a physical therapist, also by profession.  My inclination is to SOLVE the PROBLEM !! Yet, my words are not what are needed at the moment that a young adult is pouring out their anger, or sadness.  AND, by allowing the person to share their depths, we actually help to unlock the Spirit within them so the speaker can delve deeper within to hear the Spirit within and hopefully access the answer that , perhaps, they already know, within themselves !   Once I realized that the better listener I can be, the better I can help fix the problem. A bit oxymoronic, but for me that was the key!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want to follow the thoughts and feelings of another to understand what the other is saying from his/her perspective.  When we listen reflectively, we pay respectful attention to the content and feelings expressed in another's communication’ that is, hearing and understanding and then letting the other know that they</a:t>
            </a:r>
            <a:r>
              <a:rPr lang="en-US" baseline="0" dirty="0"/>
              <a:t> are being heard and understood.  Starting with our non-verbal behavior,  we want to actively engage with proper eye contact, facial expressions, calm voice and body positioning.  Keeping the focus your attention on the other’s need, not your perspective can be difficult. By not jumping in we allow time for thought, and the Holy Spirit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Keeping the focus of your attention on </a:t>
            </a:r>
            <a:r>
              <a:rPr lang="en-US" i="1" baseline="0" dirty="0"/>
              <a:t>the other’s need, </a:t>
            </a:r>
            <a:r>
              <a:rPr lang="en-US" baseline="0" dirty="0"/>
              <a:t>not </a:t>
            </a:r>
            <a:r>
              <a:rPr lang="en-US" i="1" baseline="0" dirty="0"/>
              <a:t>your</a:t>
            </a:r>
            <a:r>
              <a:rPr lang="en-US" baseline="0" dirty="0"/>
              <a:t> perspective can be difficult. By not jumping in with what we “need” to say, we allow time for thought,</a:t>
            </a:r>
          </a:p>
          <a:p>
            <a:r>
              <a:rPr lang="en-US" baseline="0" dirty="0"/>
              <a:t> and,   the Holy Spirit.</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Active</a:t>
            </a:r>
            <a:r>
              <a:rPr lang="en-US" baseline="0" dirty="0"/>
              <a:t> Listener sees the world,, the situation and the experience as the speaker sees them and shows interest and concern, is attentive, and encourages the other to speak freely.  Understanding is placed ahead of evaluation.  The Active Listener does not anticipate what the other is going to say!</a:t>
            </a:r>
          </a:p>
          <a:p>
            <a:r>
              <a:rPr lang="en-US" baseline="0" dirty="0"/>
              <a:t> A great deal of patience is needed, as most people are used to instant responses and judgments.  There is acceptance of the speaker. The speaker’s feelings, opinions or attitudes are not pushed aside.  The listener is listening between the lines to content and feelings.  In fact, the feelings may be the main message!!!! </a:t>
            </a:r>
          </a:p>
          <a:p>
            <a:r>
              <a:rPr lang="en-US" baseline="0" dirty="0"/>
              <a:t>Here the listener may have to monitor one’s own feelings and point of view as we noticed in the first exercise. </a:t>
            </a:r>
          </a:p>
          <a:p>
            <a:r>
              <a:rPr lang="en-US" baseline="0" dirty="0"/>
              <a:t> A shrug, a smile, nervous laughter, body position,  behavior, and body language ALL SPEAK! Listen to the words and body language with a kind of total receptiveness.  Be willing to take the time and be patiently present to the speaker.  Do so attentively and without forming conclusions. Do not begin a response until the speaker has concluded.  </a:t>
            </a:r>
          </a:p>
          <a:p>
            <a:r>
              <a:rPr lang="en-US" baseline="0" dirty="0"/>
              <a:t>If you need clarification, questions such as “I understood you to say (repeat what you heard) is that correct?” </a:t>
            </a:r>
          </a:p>
          <a:p>
            <a:r>
              <a:rPr lang="en-US" baseline="0" dirty="0"/>
              <a:t>Most validating to me, on a personal note, is that by actively listening I can help the speaker find their own solution!</a:t>
            </a:r>
          </a:p>
        </p:txBody>
      </p:sp>
      <p:sp>
        <p:nvSpPr>
          <p:cNvPr id="4" name="Slide Number Placeholder 3"/>
          <p:cNvSpPr>
            <a:spLocks noGrp="1"/>
          </p:cNvSpPr>
          <p:nvPr>
            <p:ph type="sldNum" sz="quarter" idx="10"/>
          </p:nvPr>
        </p:nvSpPr>
        <p:spPr/>
        <p:txBody>
          <a:bodyPr/>
          <a:lstStyle/>
          <a:p>
            <a:fld id="{DDA831C5-9B74-4186-83AB-D72F312E94A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SLIDE…Often taking a deep breath helps one to stay silent</a:t>
            </a:r>
            <a:r>
              <a:rPr lang="en-US" baseline="0" dirty="0"/>
              <a:t> and is validating for the person speaking as well as trust building.  There is something to be said for the maxim SILENCE IS GOLDEN!  Periods of silence allow the air to clear while probing questions prevent this from happening.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…Self</a:t>
            </a:r>
            <a:r>
              <a:rPr lang="en-US" baseline="0" dirty="0"/>
              <a:t> Control !!! Sounds right up a Franciscan alley for work on inner poverty!!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me, the desire to “fix</a:t>
            </a:r>
            <a:r>
              <a:rPr lang="en-US" baseline="0" dirty="0"/>
              <a:t> it” , quickly no less !, was a hindrance, and I was seriously contemplating duct tape!! I figured I had walked down this path before, and wanted to share the lessons I learned.  HA!  First of all,</a:t>
            </a:r>
            <a:r>
              <a:rPr lang="en-US" i="1" baseline="0" dirty="0"/>
              <a:t> I </a:t>
            </a:r>
            <a:r>
              <a:rPr lang="en-US" baseline="0" dirty="0"/>
              <a:t>did not walk down </a:t>
            </a:r>
            <a:r>
              <a:rPr lang="en-US" i="1" baseline="0" dirty="0"/>
              <a:t>their</a:t>
            </a:r>
            <a:r>
              <a:rPr lang="en-US" baseline="0" dirty="0"/>
              <a:t> path. Second, Did I </a:t>
            </a:r>
            <a:r>
              <a:rPr lang="en-US" i="1" baseline="0" dirty="0"/>
              <a:t>really </a:t>
            </a:r>
            <a:r>
              <a:rPr lang="en-US" baseline="0" dirty="0"/>
              <a:t>learn those lessons? ( ask my kids on that one !!) .</a:t>
            </a:r>
          </a:p>
          <a:p>
            <a:r>
              <a:rPr lang="en-US" baseline="0" dirty="0"/>
              <a:t> How </a:t>
            </a:r>
            <a:r>
              <a:rPr lang="en-US" i="1" baseline="0" dirty="0"/>
              <a:t>does</a:t>
            </a:r>
            <a:r>
              <a:rPr lang="en-US" baseline="0" dirty="0"/>
              <a:t> one learn? Did the other</a:t>
            </a:r>
            <a:r>
              <a:rPr lang="en-US" i="1" baseline="0" dirty="0"/>
              <a:t> need </a:t>
            </a:r>
            <a:r>
              <a:rPr lang="en-US" baseline="0" dirty="0"/>
              <a:t>to learn anything at all? </a:t>
            </a:r>
          </a:p>
          <a:p>
            <a:r>
              <a:rPr lang="en-US" baseline="0" dirty="0"/>
              <a:t> You see where my logic was faulty.. It was all me-centered around </a:t>
            </a:r>
            <a:r>
              <a:rPr lang="en-US" i="1" baseline="0" dirty="0"/>
              <a:t>my need </a:t>
            </a:r>
            <a:r>
              <a:rPr lang="en-US" baseline="0" dirty="0"/>
              <a:t>to give advice and be validated as a wise woman.  </a:t>
            </a:r>
          </a:p>
          <a:p>
            <a:r>
              <a:rPr lang="en-US" baseline="0" dirty="0"/>
              <a:t>However, I came to realize that really, the most effective solution to “fix the problem” was to allow the speaker the time to vent and be validated. </a:t>
            </a:r>
          </a:p>
          <a:p>
            <a:r>
              <a:rPr lang="en-US" baseline="0" dirty="0"/>
              <a:t> And, to allow the speaker to hear the Holy Spirit with their deepest core.</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with all things I’d like to start, as Francis did, listening to God in the Scriptures and then sitting with that quietly to hear with our hearts.  There is so much cacophony that surrounds us in our daily lives, compounded by the noise in our heads as we sift through conflicts and negativity, that it is no wonder how difficult it is for us to be still and listen the One who loves us more than we can ever imagine. As the Lord has been speaking to us since Creation, let’s look at two Scriptural verses taken from the Hebrew Scriptures. The first is from 1Samuel….( slide)</a:t>
            </a:r>
            <a:endParaRPr lang="en-US" dirty="0"/>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DDA831C5-9B74-4186-83AB-D72F312E94A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r>
              <a:rPr lang="en-US" baseline="30000" dirty="0"/>
              <a:t>st</a:t>
            </a:r>
            <a:r>
              <a:rPr lang="en-US" baseline="0" dirty="0"/>
              <a:t>  rushing in to problem solve and give advice.  So What happens when we jump in to give advice?  Read slide:     note the should,, and I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again note the</a:t>
            </a:r>
            <a:r>
              <a:rPr lang="en-US" baseline="0" dirty="0"/>
              <a:t> emphasis on I,   and the accusatory you ! And at the moment, the speaker really doesn’t want explanations for what they are going thru, they just need a listening ear.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Note, this</a:t>
            </a:r>
            <a:r>
              <a:rPr lang="en-US" baseline="0" dirty="0"/>
              <a:t> is not checking for accuracy,, rather the listener sounds very defensive and in so doing shuts down the speaker from really sharing their emotions.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a:t>
            </a:r>
            <a:r>
              <a:rPr lang="en-US" baseline="0" dirty="0"/>
              <a:t> … Use your </a:t>
            </a:r>
            <a:r>
              <a:rPr lang="en-US" baseline="0" dirty="0" err="1"/>
              <a:t>judgement</a:t>
            </a:r>
            <a:r>
              <a:rPr lang="en-US" baseline="0" dirty="0"/>
              <a:t> here … there’s a fine line between empathy and overly placating.  Pray for Holy Wisdom !!!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The speaker</a:t>
            </a:r>
            <a:r>
              <a:rPr lang="en-US" baseline="0" dirty="0"/>
              <a:t>, at this time is not concerned about your life’s stories, at this time.  And note where the emphasis is placed! On I, Me. </a:t>
            </a:r>
          </a:p>
          <a:p>
            <a:r>
              <a:rPr lang="en-US" baseline="0" dirty="0"/>
              <a:t>There may be another time for sharing stories, but not this holy and blest time between speaker and listener.</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When we negate feelings,</a:t>
            </a:r>
            <a:r>
              <a:rPr lang="en-US" baseline="0" dirty="0"/>
              <a:t> we shut down the speaker.  They are meant to feel rejected. Feelings are neither good nor bad, they just are! And by acknowledging and reflecting back their feelings we affirm the person in the moment.</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First off</a:t>
            </a:r>
            <a:r>
              <a:rPr lang="en-US" baseline="0" dirty="0"/>
              <a:t>, the speaker is not a THING !   And asking  a hypothetical question HOW,, is meaningless– The speaker is sharing her/his perception of  what happened and how it made them feel.  You can vent another time, to another trusted person, but in this moment, time and space you are hear to Listen to the speaker share their story!</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the</a:t>
            </a:r>
            <a:r>
              <a:rPr lang="en-US" baseline="0" dirty="0"/>
              <a:t> speaker doesn’t want to be evaluated, let alone negatively at this time, nor may they want “them” to be put down and be the Bad person.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a:t>
            </a:r>
            <a:r>
              <a:rPr lang="en-US" baseline="0" dirty="0"/>
              <a:t> One- upping the story puts the listener into a </a:t>
            </a:r>
            <a:r>
              <a:rPr lang="en-US" dirty="0"/>
              <a:t>contest</a:t>
            </a:r>
            <a:r>
              <a:rPr lang="en-US" baseline="0" dirty="0"/>
              <a:t> as to whom has the most horrible story.  This is not what Empathic listening is about!</a:t>
            </a:r>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second is from 1 Kings…..</a:t>
            </a:r>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Our purpose</a:t>
            </a:r>
            <a:r>
              <a:rPr lang="en-US" baseline="0" dirty="0"/>
              <a:t> is to listen, not to judge.  The two examples sound very judgmental in nature. </a:t>
            </a:r>
            <a:r>
              <a:rPr lang="en-US" baseline="0" dirty="0" err="1"/>
              <a:t>Snoping</a:t>
            </a:r>
            <a:r>
              <a:rPr lang="en-US" baseline="0" dirty="0"/>
              <a:t> around for additional facts may put up walls and block communication.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a:t>
            </a:r>
            <a:r>
              <a:rPr lang="en-US" baseline="0" dirty="0"/>
              <a:t> slide………….   I would also like to note that Heather </a:t>
            </a:r>
            <a:r>
              <a:rPr lang="en-US" baseline="0" dirty="0" err="1"/>
              <a:t>Cherniak</a:t>
            </a:r>
            <a:r>
              <a:rPr lang="en-US" baseline="0" dirty="0"/>
              <a:t> has put together Listening Sessions for use with youth/ young adults in our parishes, or other settings, that addresses these issues in more detail.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A831C5-9B74-4186-83AB-D72F312E94A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God</a:t>
            </a:r>
            <a:r>
              <a:rPr lang="en-US" baseline="0" dirty="0"/>
              <a:t> made us with two ears and one mouth.  Twice the ability to listen for a reason.  This being said, we also have a mouth to speak words.  How do we use our words properly, to clarify, to convey our availability to problem solve with the other for a solutions or resolution if asked, or if we offer to help?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a:t>
            </a:r>
            <a:r>
              <a:rPr lang="en-US" baseline="0" dirty="0"/>
              <a:t> speaks for itself</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p:txBody>
      </p:sp>
      <p:sp>
        <p:nvSpPr>
          <p:cNvPr id="4" name="Slide Number Placeholder 3"/>
          <p:cNvSpPr>
            <a:spLocks noGrp="1"/>
          </p:cNvSpPr>
          <p:nvPr>
            <p:ph type="sldNum" sz="quarter" idx="10"/>
          </p:nvPr>
        </p:nvSpPr>
        <p:spPr/>
        <p:txBody>
          <a:bodyPr/>
          <a:lstStyle/>
          <a:p>
            <a:fld id="{DDA831C5-9B74-4186-83AB-D72F312E94A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Mr. Rogers was an example par excellence of a Good Listener!  The movie,</a:t>
            </a:r>
            <a:r>
              <a:rPr lang="en-US" baseline="0" dirty="0"/>
              <a:t> “ </a:t>
            </a:r>
            <a:r>
              <a:rPr lang="en-US" u="sng" baseline="0" dirty="0"/>
              <a:t>Won’t you be my neighbor? r</a:t>
            </a:r>
            <a:r>
              <a:rPr lang="en-US" baseline="0" dirty="0"/>
              <a:t>eleased in 2019 is a wonderful example of how his listening and genuine caring helped his friend to move past anger and start the journey towards forgiveness. </a:t>
            </a:r>
          </a:p>
          <a:p>
            <a:r>
              <a:rPr lang="en-US" dirty="0"/>
              <a:t>Keeping</a:t>
            </a:r>
            <a:r>
              <a:rPr lang="en-US" baseline="0" dirty="0"/>
              <a:t> Fred Rogers in mind, here are some signs of a good listener: </a:t>
            </a:r>
          </a:p>
          <a:p>
            <a:r>
              <a:rPr lang="en-US" baseline="0" dirty="0"/>
              <a:t>A good listener says ‘yes’ to me with an open, accepting posture;</a:t>
            </a:r>
          </a:p>
          <a:p>
            <a:r>
              <a:rPr lang="en-US" baseline="0" dirty="0"/>
              <a:t> Puts aside his/her own’s concerns and needs, and allows me to stumble over my words. </a:t>
            </a:r>
          </a:p>
          <a:p>
            <a:r>
              <a:rPr lang="en-US" baseline="0" dirty="0"/>
              <a:t>Listens to the silences,</a:t>
            </a:r>
          </a:p>
          <a:p>
            <a:r>
              <a:rPr lang="en-US" baseline="0" dirty="0"/>
              <a:t>Does not presume to have the full truth,</a:t>
            </a:r>
          </a:p>
          <a:p>
            <a:r>
              <a:rPr lang="en-US" baseline="0" dirty="0"/>
              <a:t>Senses what I am feeling,</a:t>
            </a:r>
          </a:p>
          <a:p>
            <a:r>
              <a:rPr lang="en-US" baseline="0" dirty="0"/>
              <a:t>Steps inside my situation,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Judges nothing,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receives me as I 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  Conversely, we are not being</a:t>
            </a:r>
            <a:r>
              <a:rPr lang="en-US" baseline="0" dirty="0"/>
              <a:t> good listeners if we are interrupting, changing the subject,  moving our body position a lot, ignoring questions, jumping to conclusions, or filling in the silences. </a:t>
            </a:r>
          </a:p>
          <a:p>
            <a:r>
              <a:rPr lang="en-US" baseline="0" dirty="0"/>
              <a:t>A good listener makes a commitment to listen to this person at this moment and does not act as though they are listening, or as though their heart is not in it.  If it is not a good time for the listener, it is best to acknowledge that you are not free to pay attention at this moment, and add that would like to listen at a better time.   For example: “ I can’t give you my attention now, but how about we talk after I finish x, </a:t>
            </a:r>
            <a:r>
              <a:rPr lang="en-US" baseline="0" dirty="0" err="1"/>
              <a:t>y,or</a:t>
            </a:r>
            <a:r>
              <a:rPr lang="en-US" baseline="0" dirty="0"/>
              <a:t> z, say at 1 PM? Focus on the speaker with soft eyes, and be mindful of the message that your own body positioning conveys.  Note the speaker’s words, feelings, needs and perceptions was well as the information that is communicated.  Register your </a:t>
            </a:r>
            <a:r>
              <a:rPr lang="en-US" i="1" baseline="0" dirty="0"/>
              <a:t>own </a:t>
            </a:r>
            <a:r>
              <a:rPr lang="en-US" baseline="0" dirty="0"/>
              <a:t>feeling and “hold it”.  Offer back what you are hearing in your own words.   Remember not to presume that what you are hearing is exactly what the speaker is trying to say.  Keep listening until the speaker confirms that you have really understood.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was quite a lot of talk about listening.  Certainly not an easy skill to develop and I’ll admit that sometimes I still</a:t>
            </a:r>
            <a:r>
              <a:rPr lang="en-US" baseline="0" dirty="0"/>
              <a:t> contemplate the duct tape solution for myself!  However, I share all this material with you, because I believe that the better listeners we can become, we can then forge better relationships --- And, them more we can make Christ visible and present with those whom we are privileged to share the journey.  For you Franciscans who have answered the call to journey with youth and young adults, I hope that you enter into this spirit of privilege and blessings for it is truly gifted time!</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conclusion, I’d like to share this story take</a:t>
            </a:r>
            <a:r>
              <a:rPr lang="en-US" baseline="0" dirty="0"/>
              <a:t>n from the 2019 Advent meditation guide </a:t>
            </a:r>
            <a:r>
              <a:rPr lang="en-US" b="0" dirty="0"/>
              <a:t>Waiting in Joyful Hope: Daily Reflections for Advent and Christmas 2019-2020,</a:t>
            </a:r>
            <a:r>
              <a:rPr lang="en-US" baseline="0" dirty="0"/>
              <a:t>written by Fr. Daniel </a:t>
            </a:r>
            <a:r>
              <a:rPr lang="en-US" baseline="0" dirty="0" err="1"/>
              <a:t>Groody</a:t>
            </a:r>
            <a:r>
              <a:rPr lang="en-US" baseline="0" dirty="0"/>
              <a:t>.   </a:t>
            </a:r>
            <a:r>
              <a:rPr lang="en-US" baseline="0"/>
              <a:t>It exemplifies </a:t>
            </a:r>
            <a:r>
              <a:rPr lang="en-US" baseline="0" dirty="0"/>
              <a:t>the power of silent presence and active listening. </a:t>
            </a:r>
          </a:p>
          <a:p>
            <a:r>
              <a:rPr lang="en-US" baseline="0" dirty="0"/>
              <a:t> Fr. </a:t>
            </a:r>
            <a:r>
              <a:rPr lang="en-US" baseline="0" dirty="0" err="1"/>
              <a:t>Groody</a:t>
            </a:r>
            <a:r>
              <a:rPr lang="en-US" baseline="0" dirty="0"/>
              <a:t> was “ passing through Grand Central Station in NYC and noticed a woman sitting on the side of a wall and slumped over her knees.  She had stringy gray hair and a blue faded jacket and looked like a lifeless shell. After grabbing two cups of coffee, I sat down next to her.  “ How are your doing?”  “ Fine”, she said defensively.  “ How’s your day been?”  “Good !” she said guardedly.  “What’s new?”   “Nothing!” </a:t>
            </a:r>
          </a:p>
          <a:p>
            <a:r>
              <a:rPr lang="en-US" baseline="0" dirty="0"/>
              <a:t>With those words our conversation ended, and it felt like an iron wall had come down between us that would not let out even a pinhole of emotional light.  But I stayed beside her sipping my coffee and did not leave.  After about fifteen minutes she turned to me and said, “ Who the hell are you anyway?”  I took a sip from my cup and said, “I’m a priest, and I thought you needed a cup of coffee.”  With that, something unexpected happened.  She began to cry with such intensity that her tears could have flooded the floors of the whole station.  Not wanting to interfere with words, I just sat with her in silence while she wept and sobbed.  But when she calmed down, she told me her name was Sara.  I then said, “Sara, if you could change one thing in the world today, what would you change?”  Surprisingly she said, “If I could change one thing in the world today, I would change… my mind.  I’ve been filled with such bitterness and hatred that I cannot forgive, but if I could, I would be a new person!”</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our deepest core, we long to hear the words that came from the Spirit as the clouds opened that day at the Jordan River, when John baptized Jesus– “ You are my beloved, with whom I am well pleased” ( Matt. 3:16-17 paraphrasing is mine). </a:t>
            </a:r>
            <a:endParaRPr lang="en-US" dirty="0"/>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Wasn’t that such a powerful story!  Of course, as</a:t>
            </a:r>
            <a:r>
              <a:rPr lang="en-US" baseline="0" dirty="0"/>
              <a:t> we scrutinize the story, Fr. </a:t>
            </a:r>
            <a:r>
              <a:rPr lang="en-US" baseline="0" dirty="0" err="1"/>
              <a:t>Groody</a:t>
            </a:r>
            <a:r>
              <a:rPr lang="en-US" baseline="0" dirty="0"/>
              <a:t> does lead in with some questions that while appearing innocuous, or normal to our colloquial conversation, to a homeless woman they presented as antagonistic.  It was his silent presence that gave her the permission to be… to be present in her emotional vulnerability, and then to proceed to delve within to the heart of the matter.  </a:t>
            </a:r>
          </a:p>
          <a:p>
            <a:r>
              <a:rPr lang="en-US" baseline="0" dirty="0"/>
              <a:t>Drawing the presentation to a close, I invite you to pray the poem </a:t>
            </a:r>
            <a:r>
              <a:rPr lang="en-US" u="sng" baseline="0" dirty="0"/>
              <a:t>Today I will Listen </a:t>
            </a:r>
            <a:r>
              <a:rPr lang="en-US" baseline="0" dirty="0"/>
              <a:t>by </a:t>
            </a:r>
            <a:r>
              <a:rPr lang="en-US" baseline="0" dirty="0" err="1"/>
              <a:t>Marva</a:t>
            </a:r>
            <a:r>
              <a:rPr lang="en-US" baseline="0" dirty="0"/>
              <a:t> </a:t>
            </a:r>
            <a:r>
              <a:rPr lang="en-US" baseline="0" dirty="0" err="1"/>
              <a:t>Shand</a:t>
            </a:r>
            <a:r>
              <a:rPr lang="en-US" baseline="0" dirty="0"/>
              <a:t>-McIntosh</a:t>
            </a:r>
          </a:p>
        </p:txBody>
      </p:sp>
      <p:sp>
        <p:nvSpPr>
          <p:cNvPr id="4" name="Slide Number Placeholder 3"/>
          <p:cNvSpPr>
            <a:spLocks noGrp="1"/>
          </p:cNvSpPr>
          <p:nvPr>
            <p:ph type="sldNum" sz="quarter" idx="10"/>
          </p:nvPr>
        </p:nvSpPr>
        <p:spPr/>
        <p:txBody>
          <a:bodyPr/>
          <a:lstStyle/>
          <a:p>
            <a:fld id="{DDA831C5-9B74-4186-83AB-D72F312E94A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are in a group, I suggest that everyone read the</a:t>
            </a:r>
            <a:r>
              <a:rPr lang="en-US" baseline="0" dirty="0"/>
              <a:t> lines Today I will ( just ) Listen together, and that individuals take turns reading the remaining lines of the poem, slowly and with reverence.   It is on two pages.  May you each be blest both in listening and speaking.</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daughter/son –ship is not earned, rather it</a:t>
            </a:r>
            <a:r>
              <a:rPr lang="en-US" baseline="0" dirty="0"/>
              <a:t> is freely</a:t>
            </a:r>
            <a:r>
              <a:rPr lang="en-US" dirty="0"/>
              <a:t> given</a:t>
            </a:r>
            <a:r>
              <a:rPr lang="en-US" baseline="0" dirty="0"/>
              <a:t> to us by this loving Creator who cannot but love, and who longs to meet us and speak words of love to each of us, not because of anything we have or have not done,  just because our creator God LOVES!– and we are each the chosen one with whom intimate relationship is offered.  St. Francis roamed the world in awe of this, saying– “ My God, Who are You, that you love me so much?  And, who am I, that you do?”  </a:t>
            </a:r>
            <a:r>
              <a:rPr lang="en-US" b="1" baseline="0" dirty="0"/>
              <a:t>We</a:t>
            </a:r>
            <a:r>
              <a:rPr lang="en-US" baseline="0" dirty="0"/>
              <a:t> need to listen to God speaking to us, before we can listen the God present in the person before me. </a:t>
            </a:r>
          </a:p>
          <a:p>
            <a:r>
              <a:rPr lang="en-US" baseline="0" dirty="0"/>
              <a:t>So, how do we learn this language of intimacy to truly hear and listen?  With practice! And with a trusted one who is perhaps two steps ahead of you on the journey.  </a:t>
            </a:r>
          </a:p>
          <a:p>
            <a:r>
              <a:rPr lang="en-US" baseline="0" dirty="0"/>
              <a:t>For the next 5 minutes I invite us to enter in and be present in this time and place and take a rest in the heart of our good and gracious God.</a:t>
            </a:r>
          </a:p>
          <a:p>
            <a:r>
              <a:rPr lang="en-US" baseline="0" dirty="0"/>
              <a:t> I invite you to pick a piece of meditative music, words or no words, ( I like David Hass’ Peace Prayer and it is on </a:t>
            </a:r>
            <a:r>
              <a:rPr lang="en-US" baseline="0" dirty="0" err="1"/>
              <a:t>Youtube</a:t>
            </a:r>
            <a:r>
              <a:rPr lang="en-US" baseline="0" dirty="0"/>
              <a:t>, or you could use Blest are </a:t>
            </a:r>
            <a:r>
              <a:rPr lang="en-US" baseline="0" dirty="0" err="1"/>
              <a:t>they,the</a:t>
            </a:r>
            <a:r>
              <a:rPr lang="en-US" baseline="0" dirty="0"/>
              <a:t> poor in spirit also by David </a:t>
            </a:r>
            <a:r>
              <a:rPr lang="en-US" baseline="0" dirty="0" err="1"/>
              <a:t>Haas,,substituting</a:t>
            </a:r>
            <a:r>
              <a:rPr lang="en-US" baseline="0" dirty="0"/>
              <a:t> in your head your own name instead of the word they). When the music is over, set a timer for 2 min. and just be still in God’s presence.  May this gift of listening time be blest !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a:t>
            </a:r>
            <a:r>
              <a:rPr lang="en-US" baseline="0" dirty="0"/>
              <a:t> will trust that these 5 minutes were blest for you. Now, to look at how in our daily lives we are presented with challenging opportunities in which we are confronted with possible diverse positions on a variety of topics.  The challenge is to allow speakers to express the position they hold using Respectful Dialogue Guidelines. These were first presented for use in the small group fraternities at one our Quinquennials ( the every 5 year National gathering of our Secular Franciscans with invited guests from International CIOFS as well as our beloved Spiritual Assistants from the First, Second, and Third Orders).  They have been a wonderful addition for use in our local fraternities as well as fostering improved communication skills for daily life.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Difficult Topics Exercise is presented as an application of respectful dialogue engaging with a partner, giving each one time to “present” one side of the position, while the other just listens, not offering rebuttals, nor challenges, nor corrections.  This is not as easy as it appears, ass we seem to be naturally drawn to justify our “correct” position, or point out the inadequacies in the other’s arguments, or become highly judgmental and defensive.  The challenge is can we just listen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sz="1200" dirty="0">
                <a:latin typeface="Calibri" pitchFamily="34" charset="0"/>
              </a:rPr>
              <a:t>In planning the overall</a:t>
            </a:r>
            <a:r>
              <a:rPr lang="en-US" sz="1200" baseline="0" dirty="0">
                <a:latin typeface="Calibri" pitchFamily="34" charset="0"/>
              </a:rPr>
              <a:t> presentation</a:t>
            </a:r>
            <a:r>
              <a:rPr lang="en-US" sz="1200" dirty="0">
                <a:latin typeface="Calibri" pitchFamily="34" charset="0"/>
              </a:rPr>
              <a:t>, this was envisioned to be a partner exercise; therefore, perhaps you might like to practice this with someone at another time.</a:t>
            </a:r>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slide .. And when we try to communicate</a:t>
            </a:r>
            <a:r>
              <a:rPr lang="en-US" baseline="0" dirty="0"/>
              <a:t> there are so many ways that our words can be misconstrued ! The words which come out of our mouth have to go thru another’s ear which may have some physical diminishment of hearing, thru a brain which has its own unique hard-wiring, and processing, and by the time the spoken word has gone thru all this, what the listener hears may not be what the speaker actually wanted to convey with the spoken words that came out of his/her mouth! </a:t>
            </a:r>
          </a:p>
          <a:p>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a:t>
            </a:r>
          </a:p>
          <a:p>
            <a:r>
              <a:rPr lang="en-US" dirty="0"/>
              <a:t>Between the brain of the speaker and what comes out of the speaker’s mouth and enters into the listener’s ear as sound waves</a:t>
            </a:r>
            <a:r>
              <a:rPr lang="en-US" baseline="0" dirty="0"/>
              <a:t> there is  sometimes a disconnect at the speaker’s end of a conversation.  Then, what physiologically the listener hears, and what the listener’s brain discerns ( sometimes jumping to a conclusion without first really hearing the entire sentence), could be an entirely different statement than what the speaker actually wanted to say !! </a:t>
            </a:r>
            <a:endParaRPr lang="en-US" dirty="0"/>
          </a:p>
        </p:txBody>
      </p:sp>
      <p:sp>
        <p:nvSpPr>
          <p:cNvPr id="4" name="Slide Number Placeholder 3"/>
          <p:cNvSpPr>
            <a:spLocks noGrp="1"/>
          </p:cNvSpPr>
          <p:nvPr>
            <p:ph type="sldNum" sz="quarter" idx="10"/>
          </p:nvPr>
        </p:nvSpPr>
        <p:spPr/>
        <p:txBody>
          <a:bodyPr/>
          <a:lstStyle/>
          <a:p>
            <a:fld id="{DDA831C5-9B74-4186-83AB-D72F312E94A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9543870-A538-415C-A4F5-93B77E0CD76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3870-A538-415C-A4F5-93B77E0CD7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3870-A538-415C-A4F5-93B77E0CD7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3870-A538-415C-A4F5-93B77E0CD76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9543870-A538-415C-A4F5-93B77E0CD7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43870-A538-415C-A4F5-93B77E0CD76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43870-A538-415C-A4F5-93B77E0CD76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43870-A538-415C-A4F5-93B77E0CD7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43870-A538-415C-A4F5-93B77E0CD7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43870-A538-415C-A4F5-93B77E0CD76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AE0612B-94E3-47B2-9C6B-73134C4F54DD}" type="datetimeFigureOut">
              <a:rPr lang="en-US" smtClean="0"/>
              <a:pPr/>
              <a:t>11/18/2024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9543870-A538-415C-A4F5-93B77E0CD76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E0612B-94E3-47B2-9C6B-73134C4F54DD}" type="datetimeFigureOut">
              <a:rPr lang="en-US" smtClean="0"/>
              <a:pPr/>
              <a:t>11/18/2024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9543870-A538-415C-A4F5-93B77E0CD7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886200"/>
            <a:ext cx="6400800" cy="2362200"/>
          </a:xfrm>
        </p:spPr>
        <p:txBody>
          <a:bodyPr>
            <a:normAutofit lnSpcReduction="10000"/>
          </a:bodyPr>
          <a:lstStyle/>
          <a:p>
            <a:r>
              <a:rPr lang="en-US" sz="3600" dirty="0">
                <a:solidFill>
                  <a:schemeClr val="tx1"/>
                </a:solidFill>
                <a:latin typeface="Calibri" pitchFamily="34" charset="0"/>
              </a:rPr>
              <a:t>JEAN A. D’ONOFRIO, OFS</a:t>
            </a:r>
          </a:p>
          <a:p>
            <a:r>
              <a:rPr lang="en-US" sz="3600" dirty="0">
                <a:solidFill>
                  <a:schemeClr val="tx1"/>
                </a:solidFill>
                <a:latin typeface="Calibri" pitchFamily="34" charset="0"/>
              </a:rPr>
              <a:t>NAFRA FYYA COMMITTEE</a:t>
            </a:r>
          </a:p>
          <a:p>
            <a:r>
              <a:rPr lang="en-US" sz="3600" dirty="0">
                <a:solidFill>
                  <a:schemeClr val="tx1"/>
                </a:solidFill>
                <a:latin typeface="Calibri" pitchFamily="34" charset="0"/>
              </a:rPr>
              <a:t>ANIMATOR TRAINING</a:t>
            </a:r>
          </a:p>
          <a:p>
            <a:r>
              <a:rPr lang="en-US" sz="3600" dirty="0">
                <a:solidFill>
                  <a:schemeClr val="tx1"/>
                </a:solidFill>
                <a:latin typeface="Calibri" pitchFamily="34" charset="0"/>
              </a:rPr>
              <a:t>SEPTEMBER, 2020</a:t>
            </a:r>
          </a:p>
          <a:p>
            <a:endParaRPr lang="en-US" dirty="0"/>
          </a:p>
          <a:p>
            <a:endParaRPr lang="en-US" dirty="0"/>
          </a:p>
        </p:txBody>
      </p:sp>
      <p:sp>
        <p:nvSpPr>
          <p:cNvPr id="2" name="Title 1"/>
          <p:cNvSpPr>
            <a:spLocks noGrp="1"/>
          </p:cNvSpPr>
          <p:nvPr>
            <p:ph type="ctrTitle"/>
          </p:nvPr>
        </p:nvSpPr>
        <p:spPr/>
        <p:txBody>
          <a:bodyPr>
            <a:noAutofit/>
          </a:bodyPr>
          <a:lstStyle/>
          <a:p>
            <a:r>
              <a:rPr lang="en-US" sz="9600" i="1" dirty="0">
                <a:solidFill>
                  <a:schemeClr val="accent3">
                    <a:lumMod val="75000"/>
                  </a:schemeClr>
                </a:solidFill>
              </a:rPr>
              <a:t>LISTENING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838200"/>
          </a:xfrm>
        </p:spPr>
        <p:txBody>
          <a:bodyPr>
            <a:normAutofit fontScale="90000"/>
          </a:bodyPr>
          <a:lstStyle/>
          <a:p>
            <a:r>
              <a:rPr lang="en-US" b="1" dirty="0">
                <a:latin typeface="Calibri" pitchFamily="34" charset="0"/>
              </a:rPr>
              <a:t>Some questions for personal reflection</a:t>
            </a:r>
            <a:r>
              <a:rPr lang="en-US" dirty="0"/>
              <a:t>:</a:t>
            </a:r>
          </a:p>
        </p:txBody>
      </p:sp>
      <p:sp>
        <p:nvSpPr>
          <p:cNvPr id="3" name="Content Placeholder 2"/>
          <p:cNvSpPr>
            <a:spLocks noGrp="1"/>
          </p:cNvSpPr>
          <p:nvPr>
            <p:ph sz="quarter" idx="1"/>
          </p:nvPr>
        </p:nvSpPr>
        <p:spPr>
          <a:xfrm>
            <a:off x="914400" y="1295400"/>
            <a:ext cx="7772400" cy="5181600"/>
          </a:xfrm>
        </p:spPr>
        <p:txBody>
          <a:bodyPr>
            <a:normAutofit fontScale="55000" lnSpcReduction="20000"/>
          </a:bodyPr>
          <a:lstStyle/>
          <a:p>
            <a:pPr>
              <a:buNone/>
            </a:pPr>
            <a:endParaRPr lang="en-US" sz="3600" dirty="0">
              <a:latin typeface="Calibri" pitchFamily="34" charset="0"/>
            </a:endParaRPr>
          </a:p>
          <a:p>
            <a:r>
              <a:rPr lang="en-US" sz="5100" dirty="0">
                <a:latin typeface="Calibri" pitchFamily="34" charset="0"/>
              </a:rPr>
              <a:t>Who really listens to you today? What do you most value as they hear you? </a:t>
            </a:r>
          </a:p>
          <a:p>
            <a:r>
              <a:rPr lang="en-US" sz="5100" dirty="0">
                <a:latin typeface="Calibri" pitchFamily="34" charset="0"/>
              </a:rPr>
              <a:t>What are the successful strategies or efforts that they use to listen to you? </a:t>
            </a:r>
          </a:p>
          <a:p>
            <a:endParaRPr lang="en-US" sz="5100" dirty="0">
              <a:latin typeface="Calibri" pitchFamily="34" charset="0"/>
            </a:endParaRPr>
          </a:p>
          <a:p>
            <a:r>
              <a:rPr lang="en-US" sz="5100" dirty="0">
                <a:latin typeface="Calibri" pitchFamily="34" charset="0"/>
              </a:rPr>
              <a:t>Conversely, whom do you most want to really listen to you and what are some unsuccessful strategies or efforts that you have used to obtain this person’s attention and understanding?</a:t>
            </a:r>
          </a:p>
          <a:p>
            <a:r>
              <a:rPr lang="en-US" sz="5100" dirty="0">
                <a:latin typeface="Calibri" pitchFamily="34" charset="0"/>
              </a:rPr>
              <a:t>How can you practice sharing your feelings and needs directly? </a:t>
            </a:r>
          </a:p>
          <a:p>
            <a:endParaRPr lang="en-US" sz="46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Reflective Listening </a:t>
            </a:r>
          </a:p>
        </p:txBody>
      </p:sp>
      <p:pic>
        <p:nvPicPr>
          <p:cNvPr id="2050" name="Picture 2" descr="C:\Users\Jean\AppData\Local\Microsoft\Windows\INetCache\IE\GXLPMZU6\jw-com-she280a6listen[1].png"/>
          <p:cNvPicPr>
            <a:picLocks noChangeAspect="1" noChangeArrowheads="1"/>
          </p:cNvPicPr>
          <p:nvPr/>
        </p:nvPicPr>
        <p:blipFill>
          <a:blip r:embed="rId3" cstate="print"/>
          <a:srcRect/>
          <a:stretch>
            <a:fillRect/>
          </a:stretch>
        </p:blipFill>
        <p:spPr bwMode="auto">
          <a:xfrm>
            <a:off x="1905000" y="1524000"/>
            <a:ext cx="5638800" cy="4648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itchFamily="34" charset="0"/>
              </a:rPr>
              <a:t>REFLECTIVE LISTENING:</a:t>
            </a:r>
            <a:br>
              <a:rPr lang="en-US" sz="3600" dirty="0">
                <a:latin typeface="Calibri" pitchFamily="34" charset="0"/>
              </a:rPr>
            </a:br>
            <a:endParaRPr lang="en-US" sz="3600" dirty="0">
              <a:latin typeface="Calibri" pitchFamily="34" charset="0"/>
            </a:endParaRPr>
          </a:p>
        </p:txBody>
      </p:sp>
      <p:sp>
        <p:nvSpPr>
          <p:cNvPr id="3" name="Content Placeholder 2"/>
          <p:cNvSpPr>
            <a:spLocks noGrp="1"/>
          </p:cNvSpPr>
          <p:nvPr>
            <p:ph sz="quarter" idx="1"/>
          </p:nvPr>
        </p:nvSpPr>
        <p:spPr>
          <a:xfrm>
            <a:off x="457200" y="990600"/>
            <a:ext cx="8229600" cy="5867400"/>
          </a:xfrm>
        </p:spPr>
        <p:txBody>
          <a:bodyPr>
            <a:normAutofit fontScale="92500" lnSpcReduction="20000"/>
          </a:bodyPr>
          <a:lstStyle/>
          <a:p>
            <a:pPr>
              <a:buFont typeface="Wingdings" pitchFamily="2" charset="2"/>
              <a:buChar char="v"/>
            </a:pPr>
            <a:r>
              <a:rPr lang="en-US" sz="3200" dirty="0">
                <a:latin typeface="Calibri" pitchFamily="34" charset="0"/>
              </a:rPr>
              <a:t>LETS THE OTHER REALIZE THAT HE/SHE WAS HEARD AND UNDERSTOOD,</a:t>
            </a:r>
          </a:p>
          <a:p>
            <a:pPr>
              <a:buFont typeface="Wingdings" pitchFamily="2" charset="2"/>
              <a:buChar char="v"/>
            </a:pPr>
            <a:endParaRPr lang="en-US" sz="3200" dirty="0">
              <a:latin typeface="Calibri" pitchFamily="34" charset="0"/>
            </a:endParaRPr>
          </a:p>
          <a:p>
            <a:pPr>
              <a:buFont typeface="Wingdings" pitchFamily="2" charset="2"/>
              <a:buChar char="v"/>
            </a:pPr>
            <a:r>
              <a:rPr lang="en-US" sz="3200" dirty="0">
                <a:latin typeface="Calibri" pitchFamily="34" charset="0"/>
              </a:rPr>
              <a:t>CARED FOR AND SUPPORTED,</a:t>
            </a:r>
          </a:p>
          <a:p>
            <a:pPr>
              <a:buFont typeface="Wingdings" pitchFamily="2" charset="2"/>
              <a:buChar char="v"/>
            </a:pPr>
            <a:endParaRPr lang="en-US" sz="3200" dirty="0">
              <a:latin typeface="Calibri" pitchFamily="34" charset="0"/>
            </a:endParaRPr>
          </a:p>
          <a:p>
            <a:pPr>
              <a:buFont typeface="Wingdings" pitchFamily="2" charset="2"/>
              <a:buChar char="v"/>
            </a:pPr>
            <a:r>
              <a:rPr lang="en-US" sz="3200" dirty="0">
                <a:latin typeface="Calibri" pitchFamily="34" charset="0"/>
              </a:rPr>
              <a:t>HAS BEEN GIVEN TIME AND A SAFE PLACE TO VENT, SORT OUT ISSUES, THINK AND ARTICULATE MORE CLEARLY,</a:t>
            </a:r>
          </a:p>
          <a:p>
            <a:pPr>
              <a:buFont typeface="Wingdings" pitchFamily="2" charset="2"/>
              <a:buChar char="v"/>
            </a:pPr>
            <a:endParaRPr lang="en-US" sz="3200" dirty="0">
              <a:latin typeface="Calibri" pitchFamily="34" charset="0"/>
            </a:endParaRPr>
          </a:p>
          <a:p>
            <a:pPr>
              <a:buFont typeface="Wingdings" pitchFamily="2" charset="2"/>
              <a:buChar char="v"/>
            </a:pPr>
            <a:r>
              <a:rPr lang="en-US" sz="3200" dirty="0">
                <a:latin typeface="Calibri" pitchFamily="34" charset="0"/>
              </a:rPr>
              <a:t>AND EXPRESS THEIR FEELINGS.</a:t>
            </a:r>
          </a:p>
          <a:p>
            <a:pPr>
              <a:buFont typeface="Wingdings" pitchFamily="2" charset="2"/>
              <a:buChar char="v"/>
            </a:pPr>
            <a:endParaRPr lang="en-US" sz="3200" dirty="0">
              <a:latin typeface="Calibri" pitchFamily="34" charset="0"/>
            </a:endParaRPr>
          </a:p>
          <a:p>
            <a:pPr>
              <a:buFont typeface="Wingdings" pitchFamily="2" charset="2"/>
              <a:buChar char="v"/>
            </a:pPr>
            <a:r>
              <a:rPr lang="en-US" sz="3200" dirty="0">
                <a:latin typeface="Calibri" pitchFamily="34" charset="0"/>
              </a:rPr>
              <a:t>MOST IMPORTANTLY, WE HELPS THE OTHER TO ARRIVE AT A SOLUTION TO ONE’S OWN PROBLEM</a:t>
            </a:r>
          </a:p>
          <a:p>
            <a:pPr>
              <a:buFont typeface="Wingdings" pitchFamily="2" charset="2"/>
              <a:buChar char="v"/>
            </a:pPr>
            <a:endParaRPr lang="en-US" dirty="0"/>
          </a:p>
          <a:p>
            <a:pPr>
              <a:buFont typeface="Wingdings" pitchFamily="2" charset="2"/>
              <a:buChar char="v"/>
            </a:pPr>
            <a:endParaRPr lang="en-US" dirty="0"/>
          </a:p>
          <a:p>
            <a:endParaRPr lang="en-US" dirty="0"/>
          </a:p>
        </p:txBody>
      </p:sp>
    </p:spTree>
  </p:cSld>
  <p:clrMapOvr>
    <a:masterClrMapping/>
  </p:clrMapOvr>
  <p:transition>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an\AppData\Local\Microsoft\Windows\INetCache\IE\3SMTE033\bf4b3ed16b76d6f8f5bf91239fe6dcbe[1].jpg"/>
          <p:cNvPicPr>
            <a:picLocks noChangeAspect="1" noChangeArrowheads="1"/>
          </p:cNvPicPr>
          <p:nvPr/>
        </p:nvPicPr>
        <p:blipFill>
          <a:blip r:embed="rId3" cstate="print"/>
          <a:srcRect/>
          <a:stretch>
            <a:fillRect/>
          </a:stretch>
        </p:blipFill>
        <p:spPr bwMode="auto">
          <a:xfrm>
            <a:off x="2284502" y="609600"/>
            <a:ext cx="4574996" cy="563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04560"/>
          </a:xfrm>
        </p:spPr>
        <p:txBody>
          <a:bodyPr>
            <a:normAutofit/>
          </a:bodyPr>
          <a:lstStyle/>
          <a:p>
            <a:pPr>
              <a:buNone/>
            </a:pPr>
            <a:r>
              <a:rPr lang="en-US" dirty="0"/>
              <a:t>.  </a:t>
            </a:r>
            <a:r>
              <a:rPr lang="en-US" sz="4800" dirty="0">
                <a:latin typeface="Calibri" pitchFamily="34" charset="0"/>
              </a:rPr>
              <a:t>We are blest when we take the time to listen</a:t>
            </a:r>
          </a:p>
          <a:p>
            <a:pPr>
              <a:buNone/>
            </a:pPr>
            <a:r>
              <a:rPr lang="en-US" sz="4800" dirty="0">
                <a:latin typeface="Calibri" pitchFamily="34" charset="0"/>
              </a:rPr>
              <a:t> to difficult (</a:t>
            </a:r>
            <a:r>
              <a:rPr lang="en-US" sz="4400" i="1" dirty="0">
                <a:latin typeface="Calibri" pitchFamily="34" charset="0"/>
              </a:rPr>
              <a:t>both emotionally and physically)</a:t>
            </a:r>
            <a:r>
              <a:rPr lang="en-US" sz="4800" dirty="0">
                <a:latin typeface="Calibri" pitchFamily="34" charset="0"/>
              </a:rPr>
              <a:t> speech ---</a:t>
            </a:r>
          </a:p>
          <a:p>
            <a:pPr>
              <a:buNone/>
            </a:pPr>
            <a:r>
              <a:rPr lang="en-US" sz="4800" dirty="0">
                <a:latin typeface="Calibri" pitchFamily="34" charset="0"/>
              </a:rPr>
              <a:t>for we help the speaker to know that, in the process, they can be understood and loved.</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an\AppData\Local\Microsoft\Windows\INetCache\IE\738UJ7QG\media_httpwwwamptoons_gehnu-scaled500[1].png"/>
          <p:cNvPicPr>
            <a:picLocks noChangeAspect="1" noChangeArrowheads="1"/>
          </p:cNvPicPr>
          <p:nvPr/>
        </p:nvPicPr>
        <p:blipFill>
          <a:blip r:embed="rId3" cstate="print"/>
          <a:srcRect/>
          <a:stretch>
            <a:fillRect/>
          </a:stretch>
        </p:blipFill>
        <p:spPr bwMode="auto">
          <a:xfrm>
            <a:off x="2190750" y="681037"/>
            <a:ext cx="4762500" cy="54959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3078" name="Picture 6" descr="C:\Users\Jean\AppData\Local\Microsoft\Windows\INetCache\IE\5ORAQRYO\active-listening[1].jpg"/>
          <p:cNvPicPr>
            <a:picLocks noChangeAspect="1" noChangeArrowheads="1"/>
          </p:cNvPicPr>
          <p:nvPr/>
        </p:nvPicPr>
        <p:blipFill>
          <a:blip r:embed="rId3" cstate="print"/>
          <a:srcRect/>
          <a:stretch>
            <a:fillRect/>
          </a:stretch>
        </p:blipFill>
        <p:spPr bwMode="auto">
          <a:xfrm>
            <a:off x="0" y="381000"/>
            <a:ext cx="91440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39962"/>
          </a:xfrm>
        </p:spPr>
        <p:txBody>
          <a:bodyPr>
            <a:normAutofit/>
          </a:bodyPr>
          <a:lstStyle/>
          <a:p>
            <a:r>
              <a:rPr lang="en-US" dirty="0"/>
              <a:t>By our Silence and Attentive Presence, we validate the other’s value as a child of God!</a:t>
            </a:r>
          </a:p>
        </p:txBody>
      </p:sp>
      <p:pic>
        <p:nvPicPr>
          <p:cNvPr id="2050" name="Picture 2" descr="C:\Users\Jean\AppData\Local\Microsoft\Windows\INetCache\IE\738UJ7QG\silence[1].jpg"/>
          <p:cNvPicPr>
            <a:picLocks noChangeAspect="1" noChangeArrowheads="1"/>
          </p:cNvPicPr>
          <p:nvPr/>
        </p:nvPicPr>
        <p:blipFill>
          <a:blip r:embed="rId3" cstate="print"/>
          <a:srcRect/>
          <a:stretch>
            <a:fillRect/>
          </a:stretch>
        </p:blipFill>
        <p:spPr bwMode="auto">
          <a:xfrm>
            <a:off x="2362200" y="2971800"/>
            <a:ext cx="4762500" cy="3038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an\AppData\Local\Microsoft\Windows\INetCache\IE\3SMTE033\Silence-is-not-always-a-sign-of-weakness-it’s-also-a-sign-of-strong-self-control[1].jpg"/>
          <p:cNvPicPr>
            <a:picLocks noChangeAspect="1" noChangeArrowheads="1"/>
          </p:cNvPicPr>
          <p:nvPr/>
        </p:nvPicPr>
        <p:blipFill>
          <a:blip r:embed="rId3" cstate="print"/>
          <a:srcRect/>
          <a:stretch>
            <a:fillRect/>
          </a:stretch>
        </p:blipFill>
        <p:spPr bwMode="auto">
          <a:xfrm>
            <a:off x="1676400" y="533400"/>
            <a:ext cx="5715000" cy="571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alibri" pitchFamily="34" charset="0"/>
              </a:rPr>
              <a:t>Contemplating Duct Tape !</a:t>
            </a:r>
          </a:p>
        </p:txBody>
      </p:sp>
      <p:pic>
        <p:nvPicPr>
          <p:cNvPr id="5122" name="Picture 2" descr="C:\Users\Jean\AppData\Local\Microsoft\Windows\INetCache\IE\738UJ7QG\8985496669_0a53c5d99c[1].jpg"/>
          <p:cNvPicPr>
            <a:picLocks noChangeAspect="1" noChangeArrowheads="1"/>
          </p:cNvPicPr>
          <p:nvPr/>
        </p:nvPicPr>
        <p:blipFill>
          <a:blip r:embed="rId3" cstate="print"/>
          <a:srcRect/>
          <a:stretch>
            <a:fillRect/>
          </a:stretch>
        </p:blipFill>
        <p:spPr bwMode="auto">
          <a:xfrm>
            <a:off x="2286000" y="2057400"/>
            <a:ext cx="4419600" cy="3171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0"/>
            <a:ext cx="8534400" cy="6858000"/>
          </a:xfrm>
        </p:spPr>
        <p:txBody>
          <a:bodyPr>
            <a:normAutofit/>
          </a:bodyPr>
          <a:lstStyle/>
          <a:p>
            <a:pPr>
              <a:buNone/>
            </a:pPr>
            <a:endParaRPr lang="en-US" dirty="0"/>
          </a:p>
          <a:p>
            <a:pPr>
              <a:buNone/>
            </a:pPr>
            <a:r>
              <a:rPr lang="en-US" sz="3200" b="1" dirty="0">
                <a:latin typeface="Calibri" pitchFamily="34" charset="0"/>
              </a:rPr>
              <a:t>1Samuel 3:7-9  NAB </a:t>
            </a:r>
            <a:r>
              <a:rPr lang="en-US" sz="3200" dirty="0">
                <a:latin typeface="Calibri" pitchFamily="34" charset="0"/>
              </a:rPr>
              <a:t>At that time Samuel was not familiar with the Lord, because the Lord had not revealed anything to him as yet.  The Lord called Samuel again, for the third time.  Getting  up and going to Eli, he said, “Here I am.  You called me.”  Then Eli understood that the Lord was calling the youth.  So he said to Samuel, “Go to sleep, and if you are called, reply, ‘Speak, Lord, for your servant is listening.’” </a:t>
            </a:r>
          </a:p>
          <a:p>
            <a:pPr>
              <a:buNone/>
            </a:pPr>
            <a:r>
              <a:rPr lang="en-US" sz="3200" b="1" dirty="0">
                <a:latin typeface="Calibri" pitchFamily="34" charset="0"/>
              </a:rPr>
              <a:t>How is the Lord calling you today? </a:t>
            </a:r>
          </a:p>
          <a:p>
            <a:pPr>
              <a:buNone/>
            </a:pPr>
            <a:endParaRPr lang="en-US" sz="3200" b="1" dirty="0">
              <a:latin typeface="Calibri"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 to Empathic Listening:</a:t>
            </a:r>
          </a:p>
        </p:txBody>
      </p:sp>
      <p:pic>
        <p:nvPicPr>
          <p:cNvPr id="6163" name="Picture 19" descr="C:\Users\Jean\AppData\Local\Microsoft\Windows\INetCache\IE\GXLPMZU6\Aspergeversperring_Muiden[1].jpg"/>
          <p:cNvPicPr>
            <a:picLocks noChangeAspect="1" noChangeArrowheads="1"/>
          </p:cNvPicPr>
          <p:nvPr/>
        </p:nvPicPr>
        <p:blipFill>
          <a:blip r:embed="rId3" cstate="print"/>
          <a:srcRect/>
          <a:stretch>
            <a:fillRect/>
          </a:stretch>
        </p:blipFill>
        <p:spPr bwMode="auto">
          <a:xfrm>
            <a:off x="609600" y="1600200"/>
            <a:ext cx="8153400" cy="464105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Calibri" pitchFamily="34" charset="0"/>
              </a:rPr>
              <a:t>Rushing in to problem solve and give advice</a:t>
            </a:r>
          </a:p>
        </p:txBody>
      </p:sp>
      <p:sp>
        <p:nvSpPr>
          <p:cNvPr id="3" name="Content Placeholder 2"/>
          <p:cNvSpPr>
            <a:spLocks noGrp="1"/>
          </p:cNvSpPr>
          <p:nvPr>
            <p:ph sz="quarter" idx="1"/>
          </p:nvPr>
        </p:nvSpPr>
        <p:spPr>
          <a:xfrm>
            <a:off x="914400" y="1447800"/>
            <a:ext cx="7772400" cy="4800600"/>
          </a:xfrm>
        </p:spPr>
        <p:txBody>
          <a:bodyPr>
            <a:normAutofit fontScale="92500"/>
          </a:bodyPr>
          <a:lstStyle/>
          <a:p>
            <a:r>
              <a:rPr lang="en-US" b="1" dirty="0">
                <a:latin typeface="Calibri" pitchFamily="34" charset="0"/>
              </a:rPr>
              <a:t>A</a:t>
            </a:r>
            <a:r>
              <a:rPr lang="en-US" dirty="0">
                <a:latin typeface="Calibri" pitchFamily="34" charset="0"/>
              </a:rPr>
              <a:t> </a:t>
            </a:r>
            <a:r>
              <a:rPr lang="en-US" dirty="0" err="1">
                <a:latin typeface="Calibri" pitchFamily="34" charset="0"/>
              </a:rPr>
              <a:t>ssumes</a:t>
            </a:r>
            <a:r>
              <a:rPr lang="en-US" dirty="0">
                <a:latin typeface="Calibri" pitchFamily="34" charset="0"/>
              </a:rPr>
              <a:t> the other needs it and wants it</a:t>
            </a:r>
          </a:p>
          <a:p>
            <a:r>
              <a:rPr lang="en-US" b="1" dirty="0">
                <a:latin typeface="Calibri" pitchFamily="34" charset="0"/>
              </a:rPr>
              <a:t>D</a:t>
            </a:r>
            <a:r>
              <a:rPr lang="en-US" dirty="0">
                <a:latin typeface="Calibri" pitchFamily="34" charset="0"/>
              </a:rPr>
              <a:t> </a:t>
            </a:r>
            <a:r>
              <a:rPr lang="en-US" dirty="0" err="1">
                <a:latin typeface="Calibri" pitchFamily="34" charset="0"/>
              </a:rPr>
              <a:t>eprives</a:t>
            </a:r>
            <a:r>
              <a:rPr lang="en-US" dirty="0">
                <a:latin typeface="Calibri" pitchFamily="34" charset="0"/>
              </a:rPr>
              <a:t> the Holy Spirit from revealing what God wants to say</a:t>
            </a:r>
          </a:p>
          <a:p>
            <a:r>
              <a:rPr lang="en-US" b="1" dirty="0">
                <a:latin typeface="Calibri" pitchFamily="34" charset="0"/>
              </a:rPr>
              <a:t>V</a:t>
            </a:r>
            <a:r>
              <a:rPr lang="en-US" dirty="0">
                <a:latin typeface="Calibri" pitchFamily="34" charset="0"/>
              </a:rPr>
              <a:t> </a:t>
            </a:r>
            <a:r>
              <a:rPr lang="en-US" dirty="0" err="1">
                <a:latin typeface="Calibri" pitchFamily="34" charset="0"/>
              </a:rPr>
              <a:t>ocalize</a:t>
            </a:r>
            <a:r>
              <a:rPr lang="en-US" dirty="0">
                <a:latin typeface="Calibri" pitchFamily="34" charset="0"/>
              </a:rPr>
              <a:t> too much</a:t>
            </a:r>
          </a:p>
          <a:p>
            <a:r>
              <a:rPr lang="en-US" b="1" dirty="0">
                <a:latin typeface="Calibri" pitchFamily="34" charset="0"/>
              </a:rPr>
              <a:t>I</a:t>
            </a:r>
            <a:r>
              <a:rPr lang="en-US" dirty="0">
                <a:latin typeface="Calibri" pitchFamily="34" charset="0"/>
              </a:rPr>
              <a:t> </a:t>
            </a:r>
            <a:r>
              <a:rPr lang="en-US" dirty="0" err="1">
                <a:latin typeface="Calibri" pitchFamily="34" charset="0"/>
              </a:rPr>
              <a:t>nterferes</a:t>
            </a:r>
            <a:r>
              <a:rPr lang="en-US" dirty="0">
                <a:latin typeface="Calibri" pitchFamily="34" charset="0"/>
              </a:rPr>
              <a:t> in the other’s life</a:t>
            </a:r>
          </a:p>
          <a:p>
            <a:r>
              <a:rPr lang="en-US" b="1" dirty="0">
                <a:latin typeface="Calibri" pitchFamily="34" charset="0"/>
              </a:rPr>
              <a:t>C</a:t>
            </a:r>
            <a:r>
              <a:rPr lang="en-US" dirty="0">
                <a:latin typeface="Calibri" pitchFamily="34" charset="0"/>
              </a:rPr>
              <a:t> alls attention to </a:t>
            </a:r>
            <a:r>
              <a:rPr lang="en-US" b="1" i="1" dirty="0">
                <a:latin typeface="Calibri" pitchFamily="34" charset="0"/>
              </a:rPr>
              <a:t>my</a:t>
            </a:r>
            <a:r>
              <a:rPr lang="en-US" dirty="0">
                <a:latin typeface="Calibri" pitchFamily="34" charset="0"/>
              </a:rPr>
              <a:t> “expertise”</a:t>
            </a:r>
          </a:p>
          <a:p>
            <a:r>
              <a:rPr lang="en-US" b="1" dirty="0">
                <a:latin typeface="Calibri" pitchFamily="34" charset="0"/>
              </a:rPr>
              <a:t>E</a:t>
            </a:r>
            <a:r>
              <a:rPr lang="en-US" dirty="0">
                <a:latin typeface="Calibri" pitchFamily="34" charset="0"/>
              </a:rPr>
              <a:t> </a:t>
            </a:r>
            <a:r>
              <a:rPr lang="en-US" dirty="0" err="1">
                <a:latin typeface="Calibri" pitchFamily="34" charset="0"/>
              </a:rPr>
              <a:t>xpects</a:t>
            </a:r>
            <a:r>
              <a:rPr lang="en-US" dirty="0">
                <a:latin typeface="Calibri" pitchFamily="34" charset="0"/>
              </a:rPr>
              <a:t> that I will cure her/him</a:t>
            </a:r>
          </a:p>
          <a:p>
            <a:pPr>
              <a:buNone/>
            </a:pPr>
            <a:r>
              <a:rPr lang="en-US" sz="3200" dirty="0">
                <a:latin typeface="Calibri" pitchFamily="34" charset="0"/>
              </a:rPr>
              <a:t>Examples of this sound like: “I think you </a:t>
            </a:r>
            <a:r>
              <a:rPr lang="en-US" sz="3200" b="1" i="1" dirty="0">
                <a:latin typeface="Calibri" pitchFamily="34" charset="0"/>
              </a:rPr>
              <a:t>should.</a:t>
            </a:r>
            <a:r>
              <a:rPr lang="en-US" sz="3200" dirty="0">
                <a:latin typeface="Calibri" pitchFamily="34" charset="0"/>
              </a:rPr>
              <a:t>”</a:t>
            </a:r>
          </a:p>
          <a:p>
            <a:pPr>
              <a:buNone/>
            </a:pPr>
            <a:r>
              <a:rPr lang="en-US" sz="3200" dirty="0">
                <a:latin typeface="Calibri" pitchFamily="34" charset="0"/>
              </a:rPr>
              <a:t> “If</a:t>
            </a:r>
            <a:r>
              <a:rPr lang="en-US" sz="3200" b="1" i="1" dirty="0">
                <a:latin typeface="Calibri" pitchFamily="34" charset="0"/>
              </a:rPr>
              <a:t> I </a:t>
            </a:r>
            <a:r>
              <a:rPr lang="en-US" sz="3200" dirty="0">
                <a:latin typeface="Calibri" pitchFamily="34" charset="0"/>
              </a:rPr>
              <a:t>were you, I’d…”</a:t>
            </a:r>
          </a:p>
          <a:p>
            <a:pPr>
              <a:buNone/>
            </a:pPr>
            <a:r>
              <a:rPr lang="en-US" sz="3200" dirty="0">
                <a:latin typeface="Calibri" pitchFamily="34" charset="0"/>
              </a:rPr>
              <a:t> “ There’s a great book about…”</a:t>
            </a:r>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Explaining it away</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 </a:t>
            </a:r>
          </a:p>
          <a:p>
            <a:pPr>
              <a:buNone/>
            </a:pPr>
            <a:r>
              <a:rPr lang="en-US" sz="3600" dirty="0">
                <a:latin typeface="Calibri" pitchFamily="34" charset="0"/>
              </a:rPr>
              <a:t> “</a:t>
            </a:r>
            <a:r>
              <a:rPr lang="en-US" sz="3600" b="1" i="1" dirty="0">
                <a:latin typeface="Calibri" pitchFamily="34" charset="0"/>
              </a:rPr>
              <a:t>I</a:t>
            </a:r>
            <a:r>
              <a:rPr lang="en-US" sz="3600" dirty="0">
                <a:latin typeface="Calibri" pitchFamily="34" charset="0"/>
              </a:rPr>
              <a:t> would have called…”</a:t>
            </a:r>
          </a:p>
          <a:p>
            <a:pPr>
              <a:buNone/>
            </a:pPr>
            <a:r>
              <a:rPr lang="en-US" sz="3600" dirty="0">
                <a:latin typeface="Calibri" pitchFamily="34" charset="0"/>
              </a:rPr>
              <a:t> She only said that because </a:t>
            </a:r>
            <a:r>
              <a:rPr lang="en-US" sz="3600" b="1" i="1" dirty="0">
                <a:latin typeface="Calibri" pitchFamily="34" charset="0"/>
              </a:rPr>
              <a:t>you</a:t>
            </a:r>
            <a:r>
              <a:rPr lang="en-US" sz="3600" dirty="0">
                <a:latin typeface="Calibri"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Correcting it</a:t>
            </a:r>
          </a:p>
        </p:txBody>
      </p:sp>
      <p:sp>
        <p:nvSpPr>
          <p:cNvPr id="3" name="Content Placeholder 2"/>
          <p:cNvSpPr>
            <a:spLocks noGrp="1"/>
          </p:cNvSpPr>
          <p:nvPr>
            <p:ph sz="quarter" idx="1"/>
          </p:nvPr>
        </p:nvSpPr>
        <p:spPr/>
        <p:txBody>
          <a:bodyPr/>
          <a:lstStyle/>
          <a:p>
            <a:pPr>
              <a:buNone/>
            </a:pPr>
            <a:r>
              <a:rPr lang="en-US" sz="4000" dirty="0">
                <a:latin typeface="Calibri" pitchFamily="34" charset="0"/>
              </a:rPr>
              <a:t>Examples of this:</a:t>
            </a:r>
          </a:p>
          <a:p>
            <a:pPr>
              <a:buNone/>
            </a:pPr>
            <a:r>
              <a:rPr lang="en-US" sz="4000" dirty="0">
                <a:latin typeface="Calibri" pitchFamily="34" charset="0"/>
              </a:rPr>
              <a:t> “That’s </a:t>
            </a:r>
            <a:r>
              <a:rPr lang="en-US" sz="4000" b="1" dirty="0">
                <a:latin typeface="Calibri" pitchFamily="34" charset="0"/>
              </a:rPr>
              <a:t>not</a:t>
            </a:r>
            <a:r>
              <a:rPr lang="en-US" sz="4000" dirty="0">
                <a:latin typeface="Calibri" pitchFamily="34" charset="0"/>
              </a:rPr>
              <a:t> how it happened…?”  “But, </a:t>
            </a:r>
            <a:r>
              <a:rPr lang="en-US" sz="4000" b="1" dirty="0">
                <a:latin typeface="Calibri" pitchFamily="34" charset="0"/>
              </a:rPr>
              <a:t>you’re</a:t>
            </a:r>
            <a:r>
              <a:rPr lang="en-US" sz="4000" dirty="0">
                <a:latin typeface="Calibri" pitchFamily="34" charset="0"/>
              </a:rPr>
              <a:t> the one who…”, “Wait!</a:t>
            </a:r>
            <a:r>
              <a:rPr lang="en-US" sz="4000" b="1" dirty="0">
                <a:latin typeface="Calibri" pitchFamily="34" charset="0"/>
              </a:rPr>
              <a:t> </a:t>
            </a:r>
            <a:r>
              <a:rPr lang="en-US" sz="4000" b="1" i="1" dirty="0">
                <a:latin typeface="Calibri" pitchFamily="34" charset="0"/>
              </a:rPr>
              <a:t>I</a:t>
            </a:r>
            <a:r>
              <a:rPr lang="en-US" sz="4000" b="1" dirty="0">
                <a:latin typeface="Calibri" pitchFamily="34" charset="0"/>
              </a:rPr>
              <a:t> </a:t>
            </a:r>
            <a:r>
              <a:rPr lang="en-US" sz="4000" b="1" i="1" dirty="0">
                <a:latin typeface="Calibri" pitchFamily="34" charset="0"/>
              </a:rPr>
              <a:t>never</a:t>
            </a:r>
            <a:r>
              <a:rPr lang="en-US" sz="4000" dirty="0">
                <a:latin typeface="Calibri" pitchFamily="34" charset="0"/>
              </a:rPr>
              <a:t> said that</a:t>
            </a:r>
            <a:r>
              <a:rPr lang="en-US" dirty="0">
                <a:latin typeface="Calibri"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Overly Consoling</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a:t>
            </a:r>
          </a:p>
          <a:p>
            <a:pPr>
              <a:buNone/>
            </a:pPr>
            <a:r>
              <a:rPr lang="en-US" sz="3600" dirty="0">
                <a:latin typeface="Calibri" pitchFamily="34" charset="0"/>
              </a:rPr>
              <a:t>  “It wasn’t your fault.”</a:t>
            </a:r>
          </a:p>
          <a:p>
            <a:pPr>
              <a:buNone/>
            </a:pPr>
            <a:r>
              <a:rPr lang="en-US" sz="3600" dirty="0">
                <a:latin typeface="Calibri" pitchFamily="34" charset="0"/>
              </a:rPr>
              <a:t> “ You did the best you could.”</a:t>
            </a:r>
          </a:p>
          <a:p>
            <a:pPr>
              <a:buNone/>
            </a:pPr>
            <a:r>
              <a:rPr lang="en-US" sz="3600" dirty="0">
                <a:latin typeface="Calibri" pitchFamily="34" charset="0"/>
              </a:rPr>
              <a:t> “ It could’ve been a lot worse.”</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Telling a story</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a:t>
            </a:r>
          </a:p>
          <a:p>
            <a:pPr>
              <a:buNone/>
            </a:pPr>
            <a:r>
              <a:rPr lang="en-US" sz="3600" dirty="0">
                <a:latin typeface="Calibri" pitchFamily="34" charset="0"/>
              </a:rPr>
              <a:t>“ That reminds </a:t>
            </a:r>
            <a:r>
              <a:rPr lang="en-US" sz="3600" b="1" i="1" dirty="0">
                <a:latin typeface="Calibri" pitchFamily="34" charset="0"/>
              </a:rPr>
              <a:t>me</a:t>
            </a:r>
            <a:r>
              <a:rPr lang="en-US" sz="3600" dirty="0">
                <a:latin typeface="Calibri" pitchFamily="34" charset="0"/>
              </a:rPr>
              <a:t> of the time…”</a:t>
            </a:r>
          </a:p>
          <a:p>
            <a:pPr>
              <a:buNone/>
            </a:pPr>
            <a:r>
              <a:rPr lang="en-US" sz="3600" dirty="0">
                <a:latin typeface="Calibri" pitchFamily="34" charset="0"/>
              </a:rPr>
              <a:t> “</a:t>
            </a:r>
            <a:r>
              <a:rPr lang="en-US" sz="3600" b="1" i="1" dirty="0">
                <a:latin typeface="Calibri" pitchFamily="34" charset="0"/>
              </a:rPr>
              <a:t> I know</a:t>
            </a:r>
            <a:r>
              <a:rPr lang="en-US" sz="3600" dirty="0">
                <a:latin typeface="Calibri" pitchFamily="34" charset="0"/>
              </a:rPr>
              <a:t> how you feel.”  </a:t>
            </a:r>
          </a:p>
          <a:p>
            <a:pPr>
              <a:buNone/>
            </a:pPr>
            <a:r>
              <a:rPr lang="en-US" sz="3600" dirty="0">
                <a:latin typeface="Calibri" pitchFamily="34" charset="0"/>
              </a:rPr>
              <a:t>“That happened to</a:t>
            </a:r>
            <a:r>
              <a:rPr lang="en-US" sz="3600" b="1" i="1" dirty="0">
                <a:latin typeface="Calibri" pitchFamily="34" charset="0"/>
              </a:rPr>
              <a:t> me </a:t>
            </a:r>
            <a:r>
              <a:rPr lang="en-US" sz="3600" dirty="0">
                <a:latin typeface="Calibri" pitchFamily="34" charset="0"/>
              </a:rPr>
              <a:t>when</a:t>
            </a:r>
            <a:r>
              <a:rPr lang="en-US" sz="3600" b="1" i="1" dirty="0">
                <a:latin typeface="Calibri" pitchFamily="34" charset="0"/>
              </a:rPr>
              <a:t> I </a:t>
            </a:r>
            <a:r>
              <a:rPr lang="en-US" sz="3600" dirty="0">
                <a:latin typeface="Calibri" pitchFamily="34" charset="0"/>
              </a:rPr>
              <a:t>…” </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Shutting down feelings</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 </a:t>
            </a:r>
          </a:p>
          <a:p>
            <a:pPr>
              <a:buNone/>
            </a:pPr>
            <a:r>
              <a:rPr lang="en-US" sz="3600" dirty="0">
                <a:latin typeface="Calibri" pitchFamily="34" charset="0"/>
              </a:rPr>
              <a:t>“ Cheer up!”</a:t>
            </a:r>
          </a:p>
          <a:p>
            <a:pPr>
              <a:buNone/>
            </a:pPr>
            <a:r>
              <a:rPr lang="en-US" sz="3600" dirty="0">
                <a:latin typeface="Calibri" pitchFamily="34" charset="0"/>
              </a:rPr>
              <a:t> “ Don’t be so mad.”</a:t>
            </a:r>
          </a:p>
          <a:p>
            <a:pPr>
              <a:buNone/>
            </a:pPr>
            <a:r>
              <a:rPr lang="en-US" sz="3600" dirty="0">
                <a:latin typeface="Calibri" pitchFamily="34" charset="0"/>
              </a:rPr>
              <a:t>“ Stop feeling sorry for yourself.”</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Sympathizing or commiserating</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 </a:t>
            </a:r>
          </a:p>
          <a:p>
            <a:pPr>
              <a:buNone/>
            </a:pPr>
            <a:r>
              <a:rPr lang="en-US" sz="3600" dirty="0">
                <a:latin typeface="Calibri" pitchFamily="34" charset="0"/>
              </a:rPr>
              <a:t>“ Oh, you poor </a:t>
            </a:r>
            <a:r>
              <a:rPr lang="en-US" sz="3600" b="1" i="1" dirty="0">
                <a:latin typeface="Calibri" pitchFamily="34" charset="0"/>
              </a:rPr>
              <a:t>thing</a:t>
            </a:r>
            <a:r>
              <a:rPr lang="en-US" sz="3600" dirty="0">
                <a:latin typeface="Calibri" pitchFamily="34" charset="0"/>
              </a:rPr>
              <a:t>.” </a:t>
            </a:r>
          </a:p>
          <a:p>
            <a:pPr>
              <a:buNone/>
            </a:pPr>
            <a:r>
              <a:rPr lang="en-US" sz="3600" dirty="0">
                <a:latin typeface="Calibri" pitchFamily="34" charset="0"/>
              </a:rPr>
              <a:t>“ How can people do that?”</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Evaluating or Educating</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 </a:t>
            </a:r>
          </a:p>
          <a:p>
            <a:pPr>
              <a:buNone/>
            </a:pPr>
            <a:r>
              <a:rPr lang="en-US" sz="3600" dirty="0">
                <a:latin typeface="Calibri" pitchFamily="34" charset="0"/>
              </a:rPr>
              <a:t>“</a:t>
            </a:r>
            <a:r>
              <a:rPr lang="en-US" sz="3600" b="1" dirty="0">
                <a:latin typeface="Calibri" pitchFamily="34" charset="0"/>
              </a:rPr>
              <a:t>You’re</a:t>
            </a:r>
            <a:r>
              <a:rPr lang="en-US" sz="3600" dirty="0">
                <a:latin typeface="Calibri" pitchFamily="34" charset="0"/>
              </a:rPr>
              <a:t> being unrealistic.”</a:t>
            </a:r>
          </a:p>
          <a:p>
            <a:pPr>
              <a:buNone/>
            </a:pPr>
            <a:r>
              <a:rPr lang="en-US" sz="3600" dirty="0">
                <a:latin typeface="Calibri" pitchFamily="34" charset="0"/>
              </a:rPr>
              <a:t>“ The trouble with </a:t>
            </a:r>
            <a:r>
              <a:rPr lang="en-US" sz="3600" b="1" i="1" dirty="0">
                <a:latin typeface="Calibri" pitchFamily="34" charset="0"/>
              </a:rPr>
              <a:t>them</a:t>
            </a:r>
            <a:r>
              <a:rPr lang="en-US" sz="3600" dirty="0">
                <a:latin typeface="Calibri" pitchFamily="34" charset="0"/>
              </a:rPr>
              <a:t> is ..’  </a:t>
            </a:r>
          </a:p>
          <a:p>
            <a:pPr>
              <a:buNone/>
            </a:pPr>
            <a:r>
              <a:rPr lang="en-US" sz="3600" dirty="0">
                <a:latin typeface="Calibri" pitchFamily="34" charset="0"/>
              </a:rPr>
              <a:t>“If</a:t>
            </a:r>
            <a:r>
              <a:rPr lang="en-US" sz="3600" b="1" i="1" dirty="0">
                <a:latin typeface="Calibri" pitchFamily="34" charset="0"/>
              </a:rPr>
              <a:t> you </a:t>
            </a:r>
            <a:r>
              <a:rPr lang="en-US" sz="3600" dirty="0">
                <a:latin typeface="Calibri" pitchFamily="34" charset="0"/>
              </a:rPr>
              <a:t>weren’t so defensive..”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itchFamily="34" charset="0"/>
              </a:rPr>
              <a:t>One- upping</a:t>
            </a:r>
          </a:p>
        </p:txBody>
      </p:sp>
      <p:sp>
        <p:nvSpPr>
          <p:cNvPr id="3" name="Content Placeholder 2"/>
          <p:cNvSpPr>
            <a:spLocks noGrp="1"/>
          </p:cNvSpPr>
          <p:nvPr>
            <p:ph sz="quarter" idx="1"/>
          </p:nvPr>
        </p:nvSpPr>
        <p:spPr/>
        <p:txBody>
          <a:bodyPr/>
          <a:lstStyle/>
          <a:p>
            <a:pPr>
              <a:buNone/>
            </a:pPr>
            <a:r>
              <a:rPr lang="en-US" sz="3600" dirty="0">
                <a:latin typeface="Calibri" pitchFamily="34" charset="0"/>
              </a:rPr>
              <a:t>Examples of this: </a:t>
            </a:r>
          </a:p>
          <a:p>
            <a:pPr>
              <a:buNone/>
            </a:pPr>
            <a:r>
              <a:rPr lang="en-US" sz="3600" dirty="0">
                <a:latin typeface="Calibri" pitchFamily="34" charset="0"/>
              </a:rPr>
              <a:t>“ That’s nothing.” </a:t>
            </a:r>
          </a:p>
          <a:p>
            <a:pPr>
              <a:buNone/>
            </a:pPr>
            <a:r>
              <a:rPr lang="en-US" sz="3600" dirty="0">
                <a:latin typeface="Calibri" pitchFamily="34" charset="0"/>
              </a:rPr>
              <a:t>“ Listen to this!”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772400" cy="5257800"/>
          </a:xfrm>
        </p:spPr>
        <p:txBody>
          <a:bodyPr>
            <a:normAutofit lnSpcReduction="10000"/>
          </a:bodyPr>
          <a:lstStyle/>
          <a:p>
            <a:pPr>
              <a:buNone/>
            </a:pPr>
            <a:r>
              <a:rPr lang="en-US" b="1" dirty="0">
                <a:latin typeface="Calibri" pitchFamily="34" charset="0"/>
              </a:rPr>
              <a:t>1 Kings 19: 11-13 NAB  </a:t>
            </a:r>
            <a:r>
              <a:rPr lang="en-US" dirty="0">
                <a:latin typeface="Calibri" pitchFamily="34" charset="0"/>
              </a:rPr>
              <a:t>Then the Lord said, “Go outside and stand on the mountain before the Lord; the Lord will passing by.”  A strong and heavy wind was rending the mountains and crushing rocks before the Lord– but the Lord was not in the wind.  After the wind, there was an earthquake—but the Lord was not in the earthquake.  After the earthquake there was fire –but the Lord was not in the fire.  After the fire there was a tiny whispering sound. When he heard this, Elijah hid his face in his cloak and went and stood at the entrance of the cave.  A voice said to him, “Elijah, why are you here?”  </a:t>
            </a:r>
          </a:p>
          <a:p>
            <a:pPr>
              <a:buNone/>
            </a:pPr>
            <a:r>
              <a:rPr lang="en-US" b="1" dirty="0">
                <a:latin typeface="Calibri" pitchFamily="34" charset="0"/>
              </a:rPr>
              <a:t>How/Where do you hear the Lord? With whom do you discern the Lord’s voice/</a:t>
            </a:r>
            <a:endParaRPr lang="en-US" dirty="0"/>
          </a:p>
        </p:txBody>
      </p:sp>
      <p:sp>
        <p:nvSpPr>
          <p:cNvPr id="4" name="Rectangle 3"/>
          <p:cNvSpPr/>
          <p:nvPr/>
        </p:nvSpPr>
        <p:spPr>
          <a:xfrm>
            <a:off x="4394708" y="3244334"/>
            <a:ext cx="354584" cy="369332"/>
          </a:xfrm>
          <a:prstGeom prst="rect">
            <a:avLst/>
          </a:prstGeom>
        </p:spPr>
        <p:txBody>
          <a:bodyPr wrap="none">
            <a:spAutoFit/>
          </a:bodyPr>
          <a:lstStyle/>
          <a:p>
            <a:r>
              <a:rPr lang="en-US" b="1" dirty="0">
                <a:latin typeface="Calibri" pitchFamily="34" charset="0"/>
              </a:rPr>
              <a:t>1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Investigating or interrogating</a:t>
            </a:r>
          </a:p>
        </p:txBody>
      </p:sp>
      <p:sp>
        <p:nvSpPr>
          <p:cNvPr id="3" name="Content Placeholder 2"/>
          <p:cNvSpPr>
            <a:spLocks noGrp="1"/>
          </p:cNvSpPr>
          <p:nvPr>
            <p:ph sz="quarter" idx="1"/>
          </p:nvPr>
        </p:nvSpPr>
        <p:spPr/>
        <p:txBody>
          <a:bodyPr>
            <a:normAutofit/>
          </a:bodyPr>
          <a:lstStyle/>
          <a:p>
            <a:pPr>
              <a:buNone/>
            </a:pPr>
            <a:r>
              <a:rPr lang="en-US" sz="3600" dirty="0">
                <a:latin typeface="Calibri" pitchFamily="34" charset="0"/>
              </a:rPr>
              <a:t>Examples of this: </a:t>
            </a:r>
          </a:p>
          <a:p>
            <a:pPr>
              <a:buNone/>
            </a:pPr>
            <a:r>
              <a:rPr lang="en-US" sz="3600" dirty="0">
                <a:latin typeface="Calibri" pitchFamily="34" charset="0"/>
              </a:rPr>
              <a:t>“ Why did you do that?”</a:t>
            </a:r>
          </a:p>
          <a:p>
            <a:pPr>
              <a:buNone/>
            </a:pPr>
            <a:r>
              <a:rPr lang="en-US" sz="3600" dirty="0">
                <a:latin typeface="Calibri" pitchFamily="34" charset="0"/>
              </a:rPr>
              <a:t> “Why didn’t you call? </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Autofit/>
          </a:bodyPr>
          <a:lstStyle/>
          <a:p>
            <a:pPr>
              <a:buNone/>
            </a:pPr>
            <a:r>
              <a:rPr lang="en-US" sz="3200" dirty="0">
                <a:latin typeface="Calibri" pitchFamily="34" charset="0"/>
              </a:rPr>
              <a:t>This being noted, I would again strongly suggest praying for Holy Wisdom and discernment as you listen to our young adults in this milieu.  You may be the trusted individual who needs to hear a horrible story of abuse and/ or neglect. And you may want to follow up your time with the individual to request permission for professional help and counseling if necessary, as well as seek out the proper person for yourself for advice.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Autofit/>
          </a:bodyPr>
          <a:lstStyle/>
          <a:p>
            <a:pPr algn="ctr">
              <a:buNone/>
            </a:pPr>
            <a:r>
              <a:rPr lang="en-US" sz="2400" b="1" dirty="0">
                <a:latin typeface="Calibri" pitchFamily="34" charset="0"/>
              </a:rPr>
              <a:t>WHAT HAPPENS IF ..</a:t>
            </a:r>
          </a:p>
          <a:p>
            <a:pPr algn="ctr">
              <a:buNone/>
            </a:pPr>
            <a:r>
              <a:rPr lang="en-US" sz="2000" dirty="0">
                <a:latin typeface="Arial" pitchFamily="34" charset="0"/>
                <a:cs typeface="Arial" pitchFamily="34" charset="0"/>
              </a:rPr>
              <a:t>We warn, threaten or command—”You must”, “You have to”, “You will”, “You’d better, “ If you don’t, then”—the response of the speaker is usually one of fear or resistance.  </a:t>
            </a:r>
          </a:p>
          <a:p>
            <a:pPr algn="ctr">
              <a:buNone/>
            </a:pPr>
            <a:r>
              <a:rPr lang="en-US" sz="2000" dirty="0">
                <a:latin typeface="Arial" pitchFamily="34" charset="0"/>
                <a:cs typeface="Arial" pitchFamily="34" charset="0"/>
              </a:rPr>
              <a:t>Moralizing or preaching ( “you should”, “you ought to” , “it’s your responsibility”) creates guilt, hurt feelings, and causes one to defend their own position even more.</a:t>
            </a:r>
          </a:p>
          <a:p>
            <a:pPr algn="ctr">
              <a:buNone/>
            </a:pPr>
            <a:r>
              <a:rPr lang="en-US" sz="2000" dirty="0">
                <a:latin typeface="Arial" pitchFamily="34" charset="0"/>
                <a:cs typeface="Arial" pitchFamily="34" charset="0"/>
              </a:rPr>
              <a:t> Jumping in with solutions implies that the person is not able to solve their own problems and prevents the person from thinking through a problem, considering alternative solutions and can create dependency. </a:t>
            </a:r>
          </a:p>
          <a:p>
            <a:pPr algn="ctr">
              <a:buNone/>
            </a:pPr>
            <a:r>
              <a:rPr lang="en-US" sz="2000" dirty="0">
                <a:latin typeface="Arial" pitchFamily="34" charset="0"/>
                <a:cs typeface="Arial" pitchFamily="34" charset="0"/>
              </a:rPr>
              <a:t> Logical arguments provoke defensive positions and counter-arguments and may cause the person feel inferior and quit communicating</a:t>
            </a:r>
          </a:p>
          <a:p>
            <a:pPr algn="ctr">
              <a:buNone/>
            </a:pPr>
            <a:r>
              <a:rPr lang="en-US" sz="2000" dirty="0">
                <a:latin typeface="Arial" pitchFamily="34" charset="0"/>
                <a:cs typeface="Arial" pitchFamily="34" charset="0"/>
              </a:rPr>
              <a:t>Probing interrogations may create more anxiousness and fear.</a:t>
            </a:r>
          </a:p>
          <a:p>
            <a:pPr algn="ctr">
              <a:buNone/>
            </a:pPr>
            <a:r>
              <a:rPr lang="en-US" sz="2000" dirty="0">
                <a:latin typeface="Arial" pitchFamily="34" charset="0"/>
                <a:cs typeface="Arial" pitchFamily="34" charset="0"/>
              </a:rPr>
              <a:t> Finally, criticizing or blaming the other cuts off communication</a:t>
            </a:r>
            <a:r>
              <a:rPr lang="en-US" sz="2000" dirty="0">
                <a:latin typeface="Calibri"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Jean\AppData\Local\Microsoft\Windows\INetCache\IE\GXLPMZU6\power-of-words[1].jpg"/>
          <p:cNvPicPr>
            <a:picLocks noChangeAspect="1" noChangeArrowheads="1"/>
          </p:cNvPicPr>
          <p:nvPr/>
        </p:nvPicPr>
        <p:blipFill>
          <a:blip r:embed="rId3" cstate="print"/>
          <a:srcRect/>
          <a:stretch>
            <a:fillRect/>
          </a:stretch>
        </p:blipFill>
        <p:spPr bwMode="auto">
          <a:xfrm>
            <a:off x="1714500" y="1524000"/>
            <a:ext cx="5981700" cy="3505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ean\AppData\Local\Microsoft\Windows\INetCache\IE\3SMTE033\words_can_hurt_or_heal_small[1].jpg"/>
          <p:cNvPicPr>
            <a:picLocks noChangeAspect="1" noChangeArrowheads="1"/>
          </p:cNvPicPr>
          <p:nvPr/>
        </p:nvPicPr>
        <p:blipFill>
          <a:blip r:embed="rId3" cstate="print"/>
          <a:srcRect/>
          <a:stretch>
            <a:fillRect/>
          </a:stretch>
        </p:blipFill>
        <p:spPr bwMode="auto">
          <a:xfrm>
            <a:off x="1752600" y="914400"/>
            <a:ext cx="5562600" cy="4953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itchFamily="34" charset="0"/>
              </a:rPr>
              <a:t>Acknowledgement Responses:</a:t>
            </a:r>
          </a:p>
        </p:txBody>
      </p:sp>
      <p:sp>
        <p:nvSpPr>
          <p:cNvPr id="3" name="Content Placeholder 2"/>
          <p:cNvSpPr>
            <a:spLocks noGrp="1"/>
          </p:cNvSpPr>
          <p:nvPr>
            <p:ph sz="quarter" idx="1"/>
          </p:nvPr>
        </p:nvSpPr>
        <p:spPr/>
        <p:txBody>
          <a:bodyPr>
            <a:normAutofit fontScale="92500" lnSpcReduction="10000"/>
          </a:bodyPr>
          <a:lstStyle/>
          <a:p>
            <a:pPr>
              <a:buNone/>
            </a:pPr>
            <a:r>
              <a:rPr lang="en-US" dirty="0"/>
              <a:t>“</a:t>
            </a:r>
            <a:r>
              <a:rPr lang="en-US" sz="2800" dirty="0">
                <a:latin typeface="Calibri" pitchFamily="34" charset="0"/>
              </a:rPr>
              <a:t>Uh-Uh”, “Go on”, “How about that”, “I see”, “Really”,  “Sure”, “Sounds good”, “Great”, “You did”, “Eh?” </a:t>
            </a:r>
          </a:p>
          <a:p>
            <a:pPr>
              <a:buNone/>
            </a:pPr>
            <a:r>
              <a:rPr lang="en-US" sz="2800" dirty="0">
                <a:latin typeface="Calibri" pitchFamily="34" charset="0"/>
              </a:rPr>
              <a:t>Use questions sparingly to clarify what the other person wants to communicate. Don’t jump in. Reflect back their feelings. </a:t>
            </a:r>
          </a:p>
          <a:p>
            <a:pPr>
              <a:buNone/>
            </a:pPr>
            <a:r>
              <a:rPr lang="en-US" sz="2800" dirty="0">
                <a:latin typeface="Calibri" pitchFamily="34" charset="0"/>
              </a:rPr>
              <a:t>Some of what is shared may be uncomfortable for us as listeners.</a:t>
            </a:r>
          </a:p>
          <a:p>
            <a:pPr>
              <a:buNone/>
            </a:pPr>
            <a:r>
              <a:rPr lang="en-US" sz="2800" dirty="0">
                <a:latin typeface="Calibri" pitchFamily="34" charset="0"/>
              </a:rPr>
              <a:t>When we do respond, repeat back in your own words a short summation to express to the other the essence of the content, feelings and meaning of what you heard.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ean\AppData\Local\Microsoft\Windows\INetCache\IE\738UJ7QG\Jan12-3_thumb[1].jpg"/>
          <p:cNvPicPr>
            <a:picLocks noChangeAspect="1" noChangeArrowheads="1"/>
          </p:cNvPicPr>
          <p:nvPr/>
        </p:nvPicPr>
        <p:blipFill>
          <a:blip r:embed="rId3" cstate="print"/>
          <a:srcRect/>
          <a:stretch>
            <a:fillRect/>
          </a:stretch>
        </p:blipFill>
        <p:spPr bwMode="auto">
          <a:xfrm>
            <a:off x="1952625" y="1681162"/>
            <a:ext cx="5238750" cy="34956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a:p>
            <a:endParaRPr lang="en-US" dirty="0"/>
          </a:p>
          <a:p>
            <a:endParaRPr lang="en-US" dirty="0"/>
          </a:p>
        </p:txBody>
      </p:sp>
      <p:sp>
        <p:nvSpPr>
          <p:cNvPr id="5" name="Rectangle 4"/>
          <p:cNvSpPr/>
          <p:nvPr/>
        </p:nvSpPr>
        <p:spPr>
          <a:xfrm>
            <a:off x="3810000" y="533401"/>
            <a:ext cx="4572000" cy="5324535"/>
          </a:xfrm>
          <a:prstGeom prst="rect">
            <a:avLst/>
          </a:prstGeom>
        </p:spPr>
        <p:txBody>
          <a:bodyPr wrap="square">
            <a:spAutoFit/>
          </a:bodyPr>
          <a:lstStyle/>
          <a:p>
            <a:r>
              <a:rPr lang="en-US" sz="2400" dirty="0">
                <a:latin typeface="Calibri" pitchFamily="34" charset="0"/>
              </a:rPr>
              <a:t>A good listener says ‘yes’ to me with an open, accepting posture;</a:t>
            </a:r>
          </a:p>
          <a:p>
            <a:r>
              <a:rPr lang="en-US" sz="2400" dirty="0">
                <a:latin typeface="Calibri" pitchFamily="34" charset="0"/>
              </a:rPr>
              <a:t> Puts aside his/her </a:t>
            </a:r>
            <a:r>
              <a:rPr lang="en-US" sz="2400" dirty="0" err="1">
                <a:latin typeface="Calibri" pitchFamily="34" charset="0"/>
              </a:rPr>
              <a:t>own’s</a:t>
            </a:r>
            <a:r>
              <a:rPr lang="en-US" sz="2400" dirty="0">
                <a:latin typeface="Calibri" pitchFamily="34" charset="0"/>
              </a:rPr>
              <a:t>  concerns and needs;</a:t>
            </a:r>
          </a:p>
          <a:p>
            <a:r>
              <a:rPr lang="en-US" sz="2400" dirty="0">
                <a:latin typeface="Calibri" pitchFamily="34" charset="0"/>
              </a:rPr>
              <a:t>Allows me to stumble over my words; </a:t>
            </a:r>
          </a:p>
          <a:p>
            <a:r>
              <a:rPr lang="en-US" sz="2400" dirty="0">
                <a:latin typeface="Calibri" pitchFamily="34" charset="0"/>
              </a:rPr>
              <a:t>Listens to the silences;</a:t>
            </a:r>
          </a:p>
          <a:p>
            <a:r>
              <a:rPr lang="en-US" sz="2400" dirty="0">
                <a:latin typeface="Calibri" pitchFamily="34" charset="0"/>
              </a:rPr>
              <a:t>Does not presume to have the full truth;</a:t>
            </a:r>
          </a:p>
          <a:p>
            <a:r>
              <a:rPr lang="en-US" sz="2400" dirty="0">
                <a:latin typeface="Calibri" pitchFamily="34" charset="0"/>
              </a:rPr>
              <a:t>Senses what I am feeling;</a:t>
            </a:r>
          </a:p>
          <a:p>
            <a:r>
              <a:rPr lang="en-US" sz="2400" dirty="0">
                <a:latin typeface="Calibri" pitchFamily="34" charset="0"/>
              </a:rPr>
              <a:t>Steps inside my situation;</a:t>
            </a:r>
          </a:p>
          <a:p>
            <a:r>
              <a:rPr lang="en-US" sz="2400" dirty="0">
                <a:latin typeface="Calibri" pitchFamily="34" charset="0"/>
              </a:rPr>
              <a:t>Receives me as I am,</a:t>
            </a:r>
          </a:p>
          <a:p>
            <a:pPr>
              <a:defRPr/>
            </a:pPr>
            <a:r>
              <a:rPr lang="en-US" sz="2400" dirty="0">
                <a:latin typeface="Calibri" pitchFamily="34" charset="0"/>
              </a:rPr>
              <a:t>Judges nothing. </a:t>
            </a:r>
          </a:p>
          <a:p>
            <a:pPr>
              <a:defRPr/>
            </a:pPr>
            <a:endParaRPr lang="en-US" sz="2800" dirty="0">
              <a:latin typeface="Calibri" pitchFamily="34" charset="0"/>
            </a:endParaRPr>
          </a:p>
        </p:txBody>
      </p:sp>
      <p:pic>
        <p:nvPicPr>
          <p:cNvPr id="5124" name="Picture 4" descr="C:\Users\Jean\AppData\Local\Microsoft\Windows\INetCache\IE\738UJ7QG\HM00379_[1].gif"/>
          <p:cNvPicPr>
            <a:picLocks noChangeAspect="1" noChangeArrowheads="1"/>
          </p:cNvPicPr>
          <p:nvPr/>
        </p:nvPicPr>
        <p:blipFill>
          <a:blip r:embed="rId3" cstate="print"/>
          <a:srcRect/>
          <a:stretch>
            <a:fillRect/>
          </a:stretch>
        </p:blipFill>
        <p:spPr bwMode="auto">
          <a:xfrm>
            <a:off x="381000" y="1600200"/>
            <a:ext cx="2905125" cy="34671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6147" name="Picture 3" descr="C:\Users\Jean\AppData\Local\Microsoft\Windows\INetCache\IE\3SMTE033\week08-large1[1].jpg"/>
          <p:cNvPicPr>
            <a:picLocks noChangeAspect="1" noChangeArrowheads="1"/>
          </p:cNvPicPr>
          <p:nvPr/>
        </p:nvPicPr>
        <p:blipFill>
          <a:blip r:embed="rId3" cstate="print"/>
          <a:srcRect/>
          <a:stretch>
            <a:fillRect/>
          </a:stretch>
        </p:blipFill>
        <p:spPr bwMode="auto">
          <a:xfrm>
            <a:off x="2045970" y="0"/>
            <a:ext cx="5052060" cy="6858000"/>
          </a:xfrm>
          <a:prstGeom prst="rect">
            <a:avLst/>
          </a:prstGeom>
          <a:noFill/>
        </p:spPr>
      </p:pic>
      <p:pic>
        <p:nvPicPr>
          <p:cNvPr id="6149" name="Picture 5" descr="C:\Users\Jean\AppData\Local\Microsoft\Windows\INetCache\IE\5ORAQRYO\Cristo_Redentor[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6150" name="Picture 6" descr="C:\Users\Jean\AppData\Local\Microsoft\Windows\INetCache\IE\738UJ7QG\Christmas-gift-bringers-Europe[1].jpg"/>
          <p:cNvPicPr>
            <a:picLocks noChangeAspect="1" noChangeArrowheads="1"/>
          </p:cNvPicPr>
          <p:nvPr/>
        </p:nvPicPr>
        <p:blipFill>
          <a:blip r:embed="rId5" cstate="print"/>
          <a:srcRect/>
          <a:stretch>
            <a:fillRect/>
          </a:stretch>
        </p:blipFill>
        <p:spPr bwMode="auto">
          <a:xfrm>
            <a:off x="1485900" y="1333500"/>
            <a:ext cx="6172200" cy="4191000"/>
          </a:xfrm>
          <a:prstGeom prst="rect">
            <a:avLst/>
          </a:prstGeom>
          <a:noFill/>
        </p:spPr>
      </p:pic>
      <p:pic>
        <p:nvPicPr>
          <p:cNvPr id="6151" name="Picture 7" descr="C:\Users\Jean\AppData\Local\Microsoft\Windows\INetCache\IE\738UJ7QG\jesus-embrace[1].jpg"/>
          <p:cNvPicPr>
            <a:picLocks noChangeAspect="1" noChangeArrowheads="1"/>
          </p:cNvPicPr>
          <p:nvPr/>
        </p:nvPicPr>
        <p:blipFill>
          <a:blip r:embed="rId6" cstate="print"/>
          <a:srcRect/>
          <a:stretch>
            <a:fillRect/>
          </a:stretch>
        </p:blipFill>
        <p:spPr bwMode="auto">
          <a:xfrm>
            <a:off x="0" y="131445"/>
            <a:ext cx="9144000" cy="659511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8" name="Picture 30" descr="C:\Users\Jean\AppData\Local\Microsoft\Windows\INetCache\IE\5ORAQRYO\7085730231_5d283923cd_z[1].jpg"/>
          <p:cNvPicPr>
            <a:picLocks noChangeAspect="1" noChangeArrowheads="1"/>
          </p:cNvPicPr>
          <p:nvPr/>
        </p:nvPicPr>
        <p:blipFill>
          <a:blip r:embed="rId3" cstate="print"/>
          <a:srcRect/>
          <a:stretch>
            <a:fillRect/>
          </a:stretch>
        </p:blipFill>
        <p:spPr bwMode="auto">
          <a:xfrm>
            <a:off x="1676400" y="1219200"/>
            <a:ext cx="5791200"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dirty="0"/>
              <a:t>At our deepest core, we long to hear the words that came from the Spirit as the clouds opened that day at the Jordan River, when John baptized Jesus– “ You are my beloved, with whom I am well pleased” ( Matt. 3:16-17 paraphrasing is mine). </a:t>
            </a:r>
          </a:p>
          <a:p>
            <a:endParaRPr lang="en-US" dirty="0"/>
          </a:p>
        </p:txBody>
      </p:sp>
      <p:pic>
        <p:nvPicPr>
          <p:cNvPr id="4" name="Picture 3" descr="DSCN732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dirty="0">
                <a:latin typeface="Calibri" pitchFamily="34" charset="0"/>
              </a:rPr>
              <a:t>The power of a listening ear !!! </a:t>
            </a:r>
          </a:p>
        </p:txBody>
      </p:sp>
      <p:pic>
        <p:nvPicPr>
          <p:cNvPr id="8195" name="Picture 3" descr="C:\Users\Jean\AppData\Local\Microsoft\Windows\INetCache\IE\3SMTE033\empathic_listening[1].jpg"/>
          <p:cNvPicPr>
            <a:picLocks noChangeAspect="1" noChangeArrowheads="1"/>
          </p:cNvPicPr>
          <p:nvPr/>
        </p:nvPicPr>
        <p:blipFill>
          <a:blip r:embed="rId3" cstate="print"/>
          <a:srcRect/>
          <a:stretch>
            <a:fillRect/>
          </a:stretch>
        </p:blipFill>
        <p:spPr bwMode="auto">
          <a:xfrm>
            <a:off x="3236913" y="2374900"/>
            <a:ext cx="3000375" cy="3429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itchFamily="34" charset="0"/>
              </a:rPr>
              <a:t>TODAY I WILL LISTEN</a:t>
            </a:r>
            <a:br>
              <a:rPr lang="en-US" b="1" dirty="0">
                <a:latin typeface="Calibri" pitchFamily="34" charset="0"/>
              </a:rPr>
            </a:br>
            <a:r>
              <a:rPr lang="en-US" sz="2700" dirty="0">
                <a:latin typeface="Calibri" pitchFamily="34" charset="0"/>
              </a:rPr>
              <a:t>by </a:t>
            </a:r>
            <a:r>
              <a:rPr lang="en-US" sz="2700" dirty="0" err="1">
                <a:latin typeface="Calibri" pitchFamily="34" charset="0"/>
              </a:rPr>
              <a:t>Marva</a:t>
            </a:r>
            <a:r>
              <a:rPr lang="en-US" sz="2700" dirty="0">
                <a:latin typeface="Calibri" pitchFamily="34" charset="0"/>
              </a:rPr>
              <a:t> </a:t>
            </a:r>
            <a:r>
              <a:rPr lang="en-US" sz="2700" dirty="0" err="1">
                <a:latin typeface="Calibri" pitchFamily="34" charset="0"/>
              </a:rPr>
              <a:t>Shand</a:t>
            </a:r>
            <a:r>
              <a:rPr lang="en-US" sz="2700" dirty="0">
                <a:latin typeface="Calibri" pitchFamily="34" charset="0"/>
              </a:rPr>
              <a:t>-McIntosh     (This poem is on two slides)</a:t>
            </a:r>
          </a:p>
        </p:txBody>
      </p:sp>
      <p:sp>
        <p:nvSpPr>
          <p:cNvPr id="3" name="Content Placeholder 2"/>
          <p:cNvSpPr>
            <a:spLocks noGrp="1"/>
          </p:cNvSpPr>
          <p:nvPr>
            <p:ph sz="quarter" idx="1"/>
          </p:nvPr>
        </p:nvSpPr>
        <p:spPr/>
        <p:txBody>
          <a:bodyPr>
            <a:normAutofit fontScale="92500" lnSpcReduction="10000"/>
          </a:bodyPr>
          <a:lstStyle/>
          <a:p>
            <a:pPr>
              <a:buNone/>
            </a:pPr>
            <a:r>
              <a:rPr lang="en-US" dirty="0">
                <a:latin typeface="Calibri" pitchFamily="34" charset="0"/>
              </a:rPr>
              <a:t>TODAY I WILL LISTEN</a:t>
            </a:r>
          </a:p>
          <a:p>
            <a:pPr>
              <a:buNone/>
            </a:pPr>
            <a:r>
              <a:rPr lang="en-US" dirty="0">
                <a:latin typeface="Calibri" pitchFamily="34" charset="0"/>
              </a:rPr>
              <a:t>Without interrupting </a:t>
            </a:r>
          </a:p>
          <a:p>
            <a:pPr>
              <a:buNone/>
            </a:pPr>
            <a:r>
              <a:rPr lang="en-US" dirty="0">
                <a:latin typeface="Calibri" pitchFamily="34" charset="0"/>
              </a:rPr>
              <a:t>Without prejudging</a:t>
            </a:r>
          </a:p>
          <a:p>
            <a:pPr>
              <a:buNone/>
            </a:pPr>
            <a:r>
              <a:rPr lang="en-US" dirty="0">
                <a:latin typeface="Calibri" pitchFamily="34" charset="0"/>
              </a:rPr>
              <a:t>Without second guessing </a:t>
            </a:r>
          </a:p>
          <a:p>
            <a:pPr>
              <a:buNone/>
            </a:pPr>
            <a:r>
              <a:rPr lang="en-US" dirty="0">
                <a:latin typeface="Calibri" pitchFamily="34" charset="0"/>
              </a:rPr>
              <a:t>Without gazing</a:t>
            </a:r>
          </a:p>
          <a:p>
            <a:pPr>
              <a:buNone/>
            </a:pPr>
            <a:r>
              <a:rPr lang="en-US" dirty="0">
                <a:latin typeface="Calibri" pitchFamily="34" charset="0"/>
              </a:rPr>
              <a:t>Without rehearsing</a:t>
            </a:r>
          </a:p>
          <a:p>
            <a:pPr>
              <a:buNone/>
            </a:pPr>
            <a:r>
              <a:rPr lang="en-US" dirty="0">
                <a:latin typeface="Calibri" pitchFamily="34" charset="0"/>
              </a:rPr>
              <a:t>Without discounting</a:t>
            </a:r>
          </a:p>
          <a:p>
            <a:pPr>
              <a:buNone/>
            </a:pPr>
            <a:r>
              <a:rPr lang="en-US" dirty="0">
                <a:latin typeface="Calibri" pitchFamily="34" charset="0"/>
              </a:rPr>
              <a:t>Without filtering</a:t>
            </a:r>
          </a:p>
          <a:p>
            <a:pPr>
              <a:buNone/>
            </a:pPr>
            <a:r>
              <a:rPr lang="en-US" dirty="0">
                <a:latin typeface="Calibri" pitchFamily="34" charset="0"/>
              </a:rPr>
              <a:t>Without correcting</a:t>
            </a:r>
          </a:p>
          <a:p>
            <a:pPr>
              <a:buNone/>
            </a:pPr>
            <a:r>
              <a:rPr lang="en-US" dirty="0">
                <a:latin typeface="Calibri" pitchFamily="34" charset="0"/>
              </a:rPr>
              <a:t>Without contradicting</a:t>
            </a:r>
          </a:p>
          <a:p>
            <a:pPr>
              <a:buNone/>
            </a:pPr>
            <a:r>
              <a:rPr lang="en-US" dirty="0">
                <a:latin typeface="Calibri" pitchFamily="34" charset="0"/>
              </a:rPr>
              <a:t>TODAY I WILL JUST LISTEN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20000"/>
          </a:bodyPr>
          <a:lstStyle/>
          <a:p>
            <a:pPr>
              <a:buNone/>
            </a:pPr>
            <a:r>
              <a:rPr lang="en-US" sz="2400" dirty="0">
                <a:latin typeface="Calibri" pitchFamily="34" charset="0"/>
              </a:rPr>
              <a:t>TODAY I WILL LISTEN</a:t>
            </a:r>
          </a:p>
          <a:p>
            <a:pPr>
              <a:buNone/>
            </a:pPr>
            <a:r>
              <a:rPr lang="en-US" sz="2400" dirty="0">
                <a:latin typeface="Calibri" pitchFamily="34" charset="0"/>
              </a:rPr>
              <a:t>With attention</a:t>
            </a:r>
          </a:p>
          <a:p>
            <a:pPr>
              <a:buNone/>
            </a:pPr>
            <a:r>
              <a:rPr lang="en-US" sz="2400" dirty="0">
                <a:latin typeface="Calibri" pitchFamily="34" charset="0"/>
              </a:rPr>
              <a:t>With humility </a:t>
            </a:r>
          </a:p>
          <a:p>
            <a:pPr>
              <a:buNone/>
            </a:pPr>
            <a:r>
              <a:rPr lang="en-US" sz="2400" dirty="0">
                <a:latin typeface="Calibri" pitchFamily="34" charset="0"/>
              </a:rPr>
              <a:t>With respect </a:t>
            </a:r>
          </a:p>
          <a:p>
            <a:pPr>
              <a:buNone/>
            </a:pPr>
            <a:r>
              <a:rPr lang="en-US" sz="2400" dirty="0">
                <a:latin typeface="Calibri" pitchFamily="34" charset="0"/>
              </a:rPr>
              <a:t>With patience</a:t>
            </a:r>
          </a:p>
          <a:p>
            <a:pPr>
              <a:buNone/>
            </a:pPr>
            <a:r>
              <a:rPr lang="en-US" sz="2400" dirty="0">
                <a:latin typeface="Calibri" pitchFamily="34" charset="0"/>
              </a:rPr>
              <a:t>With understanding</a:t>
            </a:r>
          </a:p>
          <a:p>
            <a:pPr>
              <a:buNone/>
            </a:pPr>
            <a:r>
              <a:rPr lang="en-US" sz="2400" dirty="0">
                <a:latin typeface="Calibri" pitchFamily="34" charset="0"/>
              </a:rPr>
              <a:t>With awe</a:t>
            </a:r>
          </a:p>
          <a:p>
            <a:pPr>
              <a:buNone/>
            </a:pPr>
            <a:r>
              <a:rPr lang="en-US" sz="2400" dirty="0">
                <a:latin typeface="Calibri" pitchFamily="34" charset="0"/>
              </a:rPr>
              <a:t>With gladness</a:t>
            </a:r>
          </a:p>
          <a:p>
            <a:pPr>
              <a:buNone/>
            </a:pPr>
            <a:r>
              <a:rPr lang="en-US" sz="2400" dirty="0">
                <a:latin typeface="Calibri" pitchFamily="34" charset="0"/>
              </a:rPr>
              <a:t>With empathy</a:t>
            </a:r>
          </a:p>
          <a:p>
            <a:pPr>
              <a:buNone/>
            </a:pPr>
            <a:r>
              <a:rPr lang="en-US" sz="2400" dirty="0">
                <a:latin typeface="Calibri" pitchFamily="34" charset="0"/>
              </a:rPr>
              <a:t>With warmth </a:t>
            </a:r>
          </a:p>
          <a:p>
            <a:pPr>
              <a:buNone/>
            </a:pPr>
            <a:r>
              <a:rPr lang="en-US" sz="2400" dirty="0">
                <a:latin typeface="Calibri" pitchFamily="34" charset="0"/>
              </a:rPr>
              <a:t>With gratitude</a:t>
            </a:r>
          </a:p>
          <a:p>
            <a:pPr>
              <a:buNone/>
            </a:pPr>
            <a:r>
              <a:rPr lang="en-US" sz="2400" dirty="0">
                <a:latin typeface="Calibri" pitchFamily="34" charset="0"/>
              </a:rPr>
              <a:t>With reverence</a:t>
            </a:r>
          </a:p>
          <a:p>
            <a:pPr>
              <a:buNone/>
            </a:pPr>
            <a:r>
              <a:rPr lang="en-US" sz="2400" dirty="0">
                <a:latin typeface="Calibri" pitchFamily="34" charset="0"/>
              </a:rPr>
              <a:t>TODAY I WILL JUST LISTEN.   </a:t>
            </a:r>
          </a:p>
          <a:p>
            <a:pPr>
              <a:buNone/>
            </a:pPr>
            <a:endParaRPr lang="en-US" sz="2400" dirty="0">
              <a:latin typeface="Calibri" pitchFamily="34" charset="0"/>
            </a:endParaRPr>
          </a:p>
          <a:p>
            <a:pPr>
              <a:buNone/>
            </a:pPr>
            <a:r>
              <a:rPr lang="en-US" sz="2400" dirty="0">
                <a:latin typeface="Calibri" pitchFamily="34" charset="0"/>
              </a:rPr>
              <a:t>Amen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6817.JPG"/>
          <p:cNvPicPr>
            <a:picLocks noGrp="1" noChangeAspect="1"/>
          </p:cNvPicPr>
          <p:nvPr>
            <p:ph sz="quarter" idx="1"/>
          </p:nvPr>
        </p:nvPicPr>
        <p:blipFill>
          <a:blip r:embed="rId3" cstate="print"/>
          <a:stretch>
            <a:fillRect/>
          </a:stretch>
        </p:blipFill>
        <p:spPr>
          <a:xfrm>
            <a:off x="1447800" y="1447800"/>
            <a:ext cx="60960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itchFamily="34" charset="0"/>
              </a:rPr>
              <a:t>RESPECTFUL COMMUNICATIONS GUIDELINES</a:t>
            </a:r>
          </a:p>
        </p:txBody>
      </p:sp>
      <p:sp>
        <p:nvSpPr>
          <p:cNvPr id="3" name="Content Placeholder 2"/>
          <p:cNvSpPr>
            <a:spLocks noGrp="1"/>
          </p:cNvSpPr>
          <p:nvPr>
            <p:ph sz="quarter" idx="1"/>
          </p:nvPr>
        </p:nvSpPr>
        <p:spPr/>
        <p:txBody>
          <a:bodyPr/>
          <a:lstStyle/>
          <a:p>
            <a:r>
              <a:rPr lang="en-US" b="1" dirty="0">
                <a:latin typeface="Calibri" pitchFamily="34" charset="0"/>
              </a:rPr>
              <a:t>R</a:t>
            </a:r>
            <a:r>
              <a:rPr lang="en-US" dirty="0">
                <a:latin typeface="Calibri" pitchFamily="34" charset="0"/>
              </a:rPr>
              <a:t> – take </a:t>
            </a:r>
            <a:r>
              <a:rPr lang="en-US" b="1" dirty="0">
                <a:latin typeface="Calibri" pitchFamily="34" charset="0"/>
              </a:rPr>
              <a:t>RESPONSIBILITY</a:t>
            </a:r>
            <a:r>
              <a:rPr lang="en-US" dirty="0">
                <a:latin typeface="Calibri" pitchFamily="34" charset="0"/>
              </a:rPr>
              <a:t>  for what you say and feel without blaming others</a:t>
            </a:r>
          </a:p>
          <a:p>
            <a:r>
              <a:rPr lang="en-US" b="1" dirty="0">
                <a:latin typeface="Calibri" pitchFamily="34" charset="0"/>
              </a:rPr>
              <a:t>E</a:t>
            </a:r>
            <a:r>
              <a:rPr lang="en-US" dirty="0">
                <a:latin typeface="Calibri" pitchFamily="34" charset="0"/>
              </a:rPr>
              <a:t>- use </a:t>
            </a:r>
            <a:r>
              <a:rPr lang="en-US" b="1" dirty="0">
                <a:latin typeface="Calibri" pitchFamily="34" charset="0"/>
              </a:rPr>
              <a:t>EMPATHETIC</a:t>
            </a:r>
            <a:r>
              <a:rPr lang="en-US" dirty="0">
                <a:latin typeface="Calibri" pitchFamily="34" charset="0"/>
              </a:rPr>
              <a:t> listening</a:t>
            </a:r>
          </a:p>
          <a:p>
            <a:r>
              <a:rPr lang="en-US" b="1" dirty="0">
                <a:latin typeface="Calibri" pitchFamily="34" charset="0"/>
              </a:rPr>
              <a:t>S</a:t>
            </a:r>
            <a:r>
              <a:rPr lang="en-US" dirty="0">
                <a:latin typeface="Calibri" pitchFamily="34" charset="0"/>
              </a:rPr>
              <a:t>- be </a:t>
            </a:r>
            <a:r>
              <a:rPr lang="en-US" b="1" dirty="0">
                <a:latin typeface="Calibri" pitchFamily="34" charset="0"/>
              </a:rPr>
              <a:t>SENSITIVE</a:t>
            </a:r>
            <a:r>
              <a:rPr lang="en-US" dirty="0">
                <a:latin typeface="Calibri" pitchFamily="34" charset="0"/>
              </a:rPr>
              <a:t> to differences in communication styles</a:t>
            </a:r>
          </a:p>
          <a:p>
            <a:r>
              <a:rPr lang="en-US" b="1" dirty="0">
                <a:latin typeface="Calibri" pitchFamily="34" charset="0"/>
              </a:rPr>
              <a:t>P</a:t>
            </a:r>
            <a:r>
              <a:rPr lang="en-US" dirty="0">
                <a:latin typeface="Calibri" pitchFamily="34" charset="0"/>
              </a:rPr>
              <a:t>-</a:t>
            </a:r>
            <a:r>
              <a:rPr lang="en-US" b="1" dirty="0">
                <a:latin typeface="Calibri" pitchFamily="34" charset="0"/>
              </a:rPr>
              <a:t>PONDER</a:t>
            </a:r>
            <a:r>
              <a:rPr lang="en-US" dirty="0">
                <a:latin typeface="Calibri" pitchFamily="34" charset="0"/>
              </a:rPr>
              <a:t> what you hear and feel before you speak</a:t>
            </a:r>
          </a:p>
          <a:p>
            <a:r>
              <a:rPr lang="en-US" b="1" dirty="0">
                <a:latin typeface="Calibri" pitchFamily="34" charset="0"/>
              </a:rPr>
              <a:t>E</a:t>
            </a:r>
            <a:r>
              <a:rPr lang="en-US" dirty="0">
                <a:latin typeface="Calibri" pitchFamily="34" charset="0"/>
              </a:rPr>
              <a:t>- </a:t>
            </a:r>
            <a:r>
              <a:rPr lang="en-US" b="1" dirty="0">
                <a:latin typeface="Calibri" pitchFamily="34" charset="0"/>
              </a:rPr>
              <a:t>EXAMINE </a:t>
            </a:r>
            <a:r>
              <a:rPr lang="en-US" dirty="0">
                <a:latin typeface="Calibri" pitchFamily="34" charset="0"/>
              </a:rPr>
              <a:t>you own assumptions and perceptions</a:t>
            </a:r>
          </a:p>
          <a:p>
            <a:r>
              <a:rPr lang="en-US" b="1" dirty="0">
                <a:latin typeface="Calibri" pitchFamily="34" charset="0"/>
              </a:rPr>
              <a:t>C</a:t>
            </a:r>
            <a:r>
              <a:rPr lang="en-US" dirty="0">
                <a:latin typeface="Calibri" pitchFamily="34" charset="0"/>
              </a:rPr>
              <a:t>- keep </a:t>
            </a:r>
            <a:r>
              <a:rPr lang="en-US" b="1" dirty="0">
                <a:latin typeface="Calibri" pitchFamily="34" charset="0"/>
              </a:rPr>
              <a:t>CONFIDENTIALITY</a:t>
            </a:r>
          </a:p>
          <a:p>
            <a:r>
              <a:rPr lang="en-US" b="1" dirty="0">
                <a:latin typeface="Calibri" pitchFamily="34" charset="0"/>
              </a:rPr>
              <a:t>T</a:t>
            </a:r>
            <a:r>
              <a:rPr lang="en-US" dirty="0">
                <a:latin typeface="Calibri" pitchFamily="34" charset="0"/>
              </a:rPr>
              <a:t>-</a:t>
            </a:r>
            <a:r>
              <a:rPr lang="en-US" b="1" dirty="0">
                <a:latin typeface="Calibri" pitchFamily="34" charset="0"/>
              </a:rPr>
              <a:t>TRUST</a:t>
            </a:r>
            <a:r>
              <a:rPr lang="en-US" dirty="0">
                <a:latin typeface="Calibri" pitchFamily="34" charset="0"/>
              </a:rPr>
              <a:t> ambiguity because we are not here to debate who is right or wrong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Difficult Topics Listening Exercise</a:t>
            </a:r>
          </a:p>
        </p:txBody>
      </p:sp>
      <p:sp>
        <p:nvSpPr>
          <p:cNvPr id="3" name="Content Placeholder 2"/>
          <p:cNvSpPr>
            <a:spLocks noGrp="1"/>
          </p:cNvSpPr>
          <p:nvPr>
            <p:ph sz="quarter" idx="1"/>
          </p:nvPr>
        </p:nvSpPr>
        <p:spPr/>
        <p:txBody>
          <a:bodyPr>
            <a:noAutofit/>
          </a:bodyPr>
          <a:lstStyle/>
          <a:p>
            <a:pPr algn="just">
              <a:buNone/>
            </a:pPr>
            <a:r>
              <a:rPr lang="en-US" sz="1800" dirty="0">
                <a:latin typeface="Calibri" pitchFamily="34" charset="0"/>
              </a:rPr>
              <a:t>For this exercise:  Pick one of the suggested  questions. One person will take one side of the argument and present for 2 ½ min., while the listener just listens without comments or disputes.</a:t>
            </a:r>
          </a:p>
          <a:p>
            <a:pPr marL="514350" indent="-514350">
              <a:buFont typeface="+mj-lt"/>
              <a:buAutoNum type="arabicPeriod"/>
            </a:pPr>
            <a:r>
              <a:rPr lang="en-US" sz="1800" dirty="0">
                <a:latin typeface="Calibri" pitchFamily="34" charset="0"/>
              </a:rPr>
              <a:t>What is the proper way for the toilet paper to roll, from the back or front?</a:t>
            </a:r>
          </a:p>
          <a:p>
            <a:pPr marL="514350" indent="-514350">
              <a:buFont typeface="+mj-lt"/>
              <a:buAutoNum type="arabicPeriod"/>
            </a:pPr>
            <a:r>
              <a:rPr lang="en-US" sz="1800" dirty="0">
                <a:latin typeface="Calibri" pitchFamily="34" charset="0"/>
              </a:rPr>
              <a:t>Who had it harder during the COVID-19 “shutdown” days? The essential front line workers, or those at home? </a:t>
            </a:r>
          </a:p>
          <a:p>
            <a:pPr marL="514350" indent="-514350">
              <a:buFont typeface="+mj-lt"/>
              <a:buAutoNum type="arabicPeriod"/>
            </a:pPr>
            <a:r>
              <a:rPr lang="en-US" sz="1800" dirty="0">
                <a:latin typeface="Calibri" pitchFamily="34" charset="0"/>
              </a:rPr>
              <a:t>Is it less of a carbon footprint to buy clothes made in USA or China? </a:t>
            </a:r>
          </a:p>
          <a:p>
            <a:pPr marL="514350" indent="-514350">
              <a:buFont typeface="+mj-lt"/>
              <a:buAutoNum type="arabicPeriod"/>
            </a:pPr>
            <a:r>
              <a:rPr lang="en-US" sz="1800" dirty="0">
                <a:latin typeface="Calibri" pitchFamily="34" charset="0"/>
              </a:rPr>
              <a:t>Should a couple who is living together prior to marriage receive the Sacrament of Matrimony in Church?</a:t>
            </a:r>
          </a:p>
          <a:p>
            <a:pPr marL="514350" indent="-514350">
              <a:buNone/>
            </a:pPr>
            <a:r>
              <a:rPr lang="en-US" sz="1800" dirty="0">
                <a:latin typeface="Calibri" pitchFamily="34" charset="0"/>
              </a:rPr>
              <a:t>At the end of the exercise you could take some time together to share your experience/ frustrations/ insights.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011362"/>
          </a:xfrm>
        </p:spPr>
        <p:txBody>
          <a:bodyPr>
            <a:normAutofit fontScale="90000"/>
          </a:bodyPr>
          <a:lstStyle/>
          <a:p>
            <a:r>
              <a:rPr lang="en-US" sz="3600" dirty="0">
                <a:latin typeface="Calibri" pitchFamily="34" charset="0"/>
              </a:rPr>
              <a:t>We all have a desire to be truly heard, have our lives validated, have someone care about what we are going thru, and know that we are not alone.</a:t>
            </a:r>
          </a:p>
        </p:txBody>
      </p:sp>
      <p:pic>
        <p:nvPicPr>
          <p:cNvPr id="4100" name="Picture 4" descr="C:\Users\Jean\AppData\Local\Microsoft\Windows\INetCache\IE\GXLPMZU6\TwoGuysChatting[1].jpg"/>
          <p:cNvPicPr>
            <a:picLocks noChangeAspect="1" noChangeArrowheads="1"/>
          </p:cNvPicPr>
          <p:nvPr/>
        </p:nvPicPr>
        <p:blipFill>
          <a:blip r:embed="rId3" cstate="print"/>
          <a:srcRect/>
          <a:stretch>
            <a:fillRect/>
          </a:stretch>
        </p:blipFill>
        <p:spPr bwMode="auto">
          <a:xfrm>
            <a:off x="1828800" y="2819400"/>
            <a:ext cx="5334000" cy="34626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77615" y="457094"/>
            <a:ext cx="7829656" cy="2391489"/>
          </a:xfrm>
        </p:spPr>
        <p:txBody>
          <a:bodyPr>
            <a:noAutofit/>
          </a:bodyPr>
          <a:lstStyle/>
          <a:p>
            <a:br>
              <a:rPr lang="en-US" b="1" dirty="0">
                <a:latin typeface="Calibri" pitchFamily="34" charset="0"/>
              </a:rPr>
            </a:br>
            <a:br>
              <a:rPr lang="en-US" b="1" dirty="0">
                <a:latin typeface="Calibri" pitchFamily="34" charset="0"/>
              </a:rPr>
            </a:br>
            <a:br>
              <a:rPr lang="en-US" b="1" dirty="0">
                <a:latin typeface="Calibri" pitchFamily="34" charset="0"/>
              </a:rPr>
            </a:br>
            <a:br>
              <a:rPr lang="en-US" b="1" dirty="0">
                <a:latin typeface="Calibri" pitchFamily="34" charset="0"/>
              </a:rPr>
            </a:br>
            <a:br>
              <a:rPr lang="en-US" b="1" dirty="0">
                <a:latin typeface="Calibri" pitchFamily="34" charset="0"/>
              </a:rPr>
            </a:br>
            <a:r>
              <a:rPr lang="en-US" b="1" dirty="0">
                <a:latin typeface="Calibri" pitchFamily="34" charset="0"/>
              </a:rPr>
              <a:t>What you heard may not be what I wanted to convey. Furthermore, it  may not be what I think I said!!!!  </a:t>
            </a:r>
          </a:p>
        </p:txBody>
      </p:sp>
      <p:pic>
        <p:nvPicPr>
          <p:cNvPr id="1028" name="Picture 4" descr="C:\Users\Jean\AppData\Local\Microsoft\Windows\INetCache\IE\738UJ7QG\ear-2973126_640[1].png"/>
          <p:cNvPicPr>
            <a:picLocks noChangeAspect="1" noChangeArrowheads="1"/>
          </p:cNvPicPr>
          <p:nvPr/>
        </p:nvPicPr>
        <p:blipFill>
          <a:blip r:embed="rId3" cstate="print"/>
          <a:srcRect/>
          <a:stretch>
            <a:fillRect/>
          </a:stretch>
        </p:blipFill>
        <p:spPr bwMode="auto">
          <a:xfrm>
            <a:off x="1447800" y="2286000"/>
            <a:ext cx="6096000" cy="40290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662</TotalTime>
  <Words>5335</Words>
  <Application>Microsoft Office PowerPoint</Application>
  <PresentationFormat>On-screen Show (4:3)</PresentationFormat>
  <Paragraphs>270</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Franklin Gothic Book</vt:lpstr>
      <vt:lpstr>Perpetua</vt:lpstr>
      <vt:lpstr>Wingdings</vt:lpstr>
      <vt:lpstr>Wingdings 2</vt:lpstr>
      <vt:lpstr>Equity</vt:lpstr>
      <vt:lpstr>LISTENING</vt:lpstr>
      <vt:lpstr>PowerPoint Presentation</vt:lpstr>
      <vt:lpstr>PowerPoint Presentation</vt:lpstr>
      <vt:lpstr>PowerPoint Presentation</vt:lpstr>
      <vt:lpstr>PowerPoint Presentation</vt:lpstr>
      <vt:lpstr>RESPECTFUL COMMUNICATIONS GUIDELINES</vt:lpstr>
      <vt:lpstr>Difficult Topics Listening Exercise</vt:lpstr>
      <vt:lpstr>We all have a desire to be truly heard, have our lives validated, have someone care about what we are going thru, and know that we are not alone.</vt:lpstr>
      <vt:lpstr>     What you heard may not be what I wanted to convey. Furthermore, it  may not be what I think I said!!!!  </vt:lpstr>
      <vt:lpstr>Some questions for personal reflection:</vt:lpstr>
      <vt:lpstr>Reflective Listening </vt:lpstr>
      <vt:lpstr>REFLECTIVE LISTENING: </vt:lpstr>
      <vt:lpstr>PowerPoint Presentation</vt:lpstr>
      <vt:lpstr>PowerPoint Presentation</vt:lpstr>
      <vt:lpstr>PowerPoint Presentation</vt:lpstr>
      <vt:lpstr>PowerPoint Presentation</vt:lpstr>
      <vt:lpstr>By our Silence and Attentive Presence, we validate the other’s value as a child of God!</vt:lpstr>
      <vt:lpstr>PowerPoint Presentation</vt:lpstr>
      <vt:lpstr>Contemplating Duct Tape !</vt:lpstr>
      <vt:lpstr>Obstacles to Empathic Listening:</vt:lpstr>
      <vt:lpstr>Rushing in to problem solve and give advice</vt:lpstr>
      <vt:lpstr>Explaining it away</vt:lpstr>
      <vt:lpstr>Correcting it</vt:lpstr>
      <vt:lpstr>Overly Consoling</vt:lpstr>
      <vt:lpstr>Telling a story</vt:lpstr>
      <vt:lpstr>Shutting down feelings</vt:lpstr>
      <vt:lpstr>Sympathizing or commiserating</vt:lpstr>
      <vt:lpstr>Evaluating or Educating</vt:lpstr>
      <vt:lpstr>One- upping</vt:lpstr>
      <vt:lpstr>Investigating or interrogating</vt:lpstr>
      <vt:lpstr>PowerPoint Presentation</vt:lpstr>
      <vt:lpstr>PowerPoint Presentation</vt:lpstr>
      <vt:lpstr>PowerPoint Presentation</vt:lpstr>
      <vt:lpstr>PowerPoint Presentation</vt:lpstr>
      <vt:lpstr>Acknowledgement Responses:</vt:lpstr>
      <vt:lpstr>PowerPoint Presentation</vt:lpstr>
      <vt:lpstr>PowerPoint Presentation</vt:lpstr>
      <vt:lpstr>PowerPoint Presentation</vt:lpstr>
      <vt:lpstr>PowerPoint Presentation</vt:lpstr>
      <vt:lpstr>The power of a listening ear !!! </vt:lpstr>
      <vt:lpstr>TODAY I WILL LISTEN by Marva Shand-McIntosh     (This poem is on two slides)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dc:title>
  <dc:creator>Jean</dc:creator>
  <cp:lastModifiedBy>Kathleen Molaro</cp:lastModifiedBy>
  <cp:revision>135</cp:revision>
  <dcterms:created xsi:type="dcterms:W3CDTF">2020-04-21T18:48:26Z</dcterms:created>
  <dcterms:modified xsi:type="dcterms:W3CDTF">2024-11-18T21:25:36Z</dcterms:modified>
</cp:coreProperties>
</file>